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5113000" cy="10693400"/>
  <p:notesSz cx="15113000" cy="10693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9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023" y="3314954"/>
            <a:ext cx="6426262" cy="2245613"/>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134046" y="5988304"/>
            <a:ext cx="5292216" cy="267335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378015" y="2459482"/>
            <a:ext cx="3288734" cy="7057644"/>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3893559" y="2459482"/>
            <a:ext cx="3288734" cy="7057644"/>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7560005" cy="10692003"/>
          </a:xfrm>
          <a:custGeom>
            <a:avLst/>
            <a:gdLst/>
            <a:ahLst/>
            <a:cxnLst/>
            <a:rect l="l" t="t" r="r" b="b"/>
            <a:pathLst>
              <a:path w="7560005" h="10692003">
                <a:moveTo>
                  <a:pt x="0" y="10692003"/>
                </a:moveTo>
                <a:lnTo>
                  <a:pt x="7560005" y="10692003"/>
                </a:lnTo>
                <a:lnTo>
                  <a:pt x="7560005" y="0"/>
                </a:lnTo>
                <a:lnTo>
                  <a:pt x="0" y="0"/>
                </a:lnTo>
                <a:lnTo>
                  <a:pt x="0" y="10692003"/>
                </a:lnTo>
                <a:close/>
              </a:path>
            </a:pathLst>
          </a:custGeom>
          <a:solidFill>
            <a:srgbClr val="ECE8E5"/>
          </a:solidFill>
        </p:spPr>
        <p:txBody>
          <a:bodyPr wrap="square" lIns="0" tIns="0" rIns="0" bIns="0" rtlCol="0">
            <a:noAutofit/>
          </a:bodyPr>
          <a:lstStyle/>
          <a:p>
            <a:endParaRPr/>
          </a:p>
        </p:txBody>
      </p:sp>
      <p:sp>
        <p:nvSpPr>
          <p:cNvPr id="17" name="bk object 17"/>
          <p:cNvSpPr/>
          <p:nvPr/>
        </p:nvSpPr>
        <p:spPr>
          <a:xfrm>
            <a:off x="7560005" y="0"/>
            <a:ext cx="7559967" cy="10692003"/>
          </a:xfrm>
          <a:custGeom>
            <a:avLst/>
            <a:gdLst/>
            <a:ahLst/>
            <a:cxnLst/>
            <a:rect l="l" t="t" r="r" b="b"/>
            <a:pathLst>
              <a:path w="7559967" h="10692003">
                <a:moveTo>
                  <a:pt x="0" y="10692003"/>
                </a:moveTo>
                <a:lnTo>
                  <a:pt x="7559967" y="10692003"/>
                </a:lnTo>
                <a:lnTo>
                  <a:pt x="7559967" y="0"/>
                </a:lnTo>
                <a:lnTo>
                  <a:pt x="0" y="0"/>
                </a:lnTo>
                <a:lnTo>
                  <a:pt x="0" y="10692003"/>
                </a:lnTo>
                <a:close/>
              </a:path>
            </a:pathLst>
          </a:custGeom>
          <a:solidFill>
            <a:srgbClr val="ECE8E5"/>
          </a:solidFill>
        </p:spPr>
        <p:txBody>
          <a:bodyPr wrap="square" lIns="0" tIns="0" rIns="0" bIns="0" rtlCol="0">
            <a:noAutofit/>
          </a:bodyPr>
          <a:lstStyle/>
          <a:p>
            <a:endParaRPr/>
          </a:p>
        </p:txBody>
      </p:sp>
      <p:sp>
        <p:nvSpPr>
          <p:cNvPr id="2" name="Holder 2"/>
          <p:cNvSpPr>
            <a:spLocks noGrp="1"/>
          </p:cNvSpPr>
          <p:nvPr>
            <p:ph type="title"/>
          </p:nvPr>
        </p:nvSpPr>
        <p:spPr>
          <a:xfrm>
            <a:off x="707306" y="1390473"/>
            <a:ext cx="6145696" cy="859712"/>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378015" y="2459482"/>
            <a:ext cx="6804277" cy="7057644"/>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2570505" y="9944862"/>
            <a:ext cx="2419298" cy="53467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015" y="9944862"/>
            <a:ext cx="1738871" cy="53467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9/19/2023</a:t>
            </a:fld>
            <a:endParaRPr lang="en-US"/>
          </a:p>
        </p:txBody>
      </p:sp>
      <p:sp>
        <p:nvSpPr>
          <p:cNvPr id="6" name="Holder 6"/>
          <p:cNvSpPr>
            <a:spLocks noGrp="1"/>
          </p:cNvSpPr>
          <p:nvPr>
            <p:ph type="sldNum" sz="quarter" idx="7"/>
          </p:nvPr>
        </p:nvSpPr>
        <p:spPr>
          <a:xfrm>
            <a:off x="5443422" y="9944862"/>
            <a:ext cx="1738871" cy="53467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plenaalimentos.com.br/" TargetMode="Externa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76561" y="0"/>
            <a:ext cx="7559878" cy="10692003"/>
          </a:xfrm>
          <a:custGeom>
            <a:avLst/>
            <a:gdLst/>
            <a:ahLst/>
            <a:cxnLst/>
            <a:rect l="l" t="t" r="r" b="b"/>
            <a:pathLst>
              <a:path w="7559878" h="10692003">
                <a:moveTo>
                  <a:pt x="0" y="10692003"/>
                </a:moveTo>
                <a:lnTo>
                  <a:pt x="7559878" y="10692003"/>
                </a:lnTo>
                <a:lnTo>
                  <a:pt x="7559878" y="0"/>
                </a:lnTo>
                <a:lnTo>
                  <a:pt x="0" y="0"/>
                </a:lnTo>
                <a:lnTo>
                  <a:pt x="0" y="10692003"/>
                </a:lnTo>
                <a:close/>
              </a:path>
            </a:pathLst>
          </a:custGeom>
          <a:solidFill>
            <a:srgbClr val="3E4D5C"/>
          </a:solidFill>
        </p:spPr>
        <p:txBody>
          <a:bodyPr wrap="square" lIns="0" tIns="0" rIns="0" bIns="0" rtlCol="0">
            <a:noAutofit/>
          </a:bodyPr>
          <a:lstStyle/>
          <a:p>
            <a:pPr algn="ctr"/>
            <a:endParaRPr dirty="0"/>
          </a:p>
        </p:txBody>
      </p:sp>
      <p:sp>
        <p:nvSpPr>
          <p:cNvPr id="3" name="object 3"/>
          <p:cNvSpPr txBox="1"/>
          <p:nvPr/>
        </p:nvSpPr>
        <p:spPr>
          <a:xfrm>
            <a:off x="4490720" y="2451100"/>
            <a:ext cx="6131560" cy="4064000"/>
          </a:xfrm>
          <a:prstGeom prst="rect">
            <a:avLst/>
          </a:prstGeom>
        </p:spPr>
        <p:txBody>
          <a:bodyPr vert="horz" wrap="square" lIns="0" tIns="0" rIns="0" bIns="0" rtlCol="0">
            <a:noAutofit/>
          </a:bodyPr>
          <a:lstStyle/>
          <a:p>
            <a:pPr marL="12700">
              <a:lnSpc>
                <a:spcPct val="100000"/>
              </a:lnSpc>
            </a:pPr>
            <a:r>
              <a:rPr lang="en-US" sz="8750" b="1" dirty="0">
                <a:solidFill>
                  <a:srgbClr val="C3C1C0"/>
                </a:solidFill>
                <a:latin typeface="Arial"/>
                <a:cs typeface="Arial"/>
              </a:rPr>
              <a:t>CODE</a:t>
            </a:r>
          </a:p>
          <a:p>
            <a:pPr marL="12700">
              <a:lnSpc>
                <a:spcPct val="100000"/>
              </a:lnSpc>
              <a:spcBef>
                <a:spcPts val="5"/>
              </a:spcBef>
            </a:pPr>
            <a:r>
              <a:rPr lang="en-US" sz="8750" b="1" dirty="0">
                <a:solidFill>
                  <a:srgbClr val="FFFFFF"/>
                </a:solidFill>
                <a:latin typeface="Arial"/>
                <a:cs typeface="Arial"/>
              </a:rPr>
              <a:t>OF ETHICS</a:t>
            </a:r>
          </a:p>
          <a:p>
            <a:pPr marL="12700">
              <a:lnSpc>
                <a:spcPct val="100000"/>
              </a:lnSpc>
              <a:spcBef>
                <a:spcPts val="5"/>
              </a:spcBef>
            </a:pPr>
            <a:r>
              <a:rPr lang="en-US" sz="8750" b="1" dirty="0">
                <a:solidFill>
                  <a:srgbClr val="C3C1C0"/>
                </a:solidFill>
                <a:latin typeface="Arial"/>
                <a:cs typeface="Arial"/>
              </a:rPr>
              <a:t>AND CONDUCT</a:t>
            </a:r>
          </a:p>
        </p:txBody>
      </p:sp>
      <p:sp>
        <p:nvSpPr>
          <p:cNvPr id="4" name="object 4"/>
          <p:cNvSpPr/>
          <p:nvPr/>
        </p:nvSpPr>
        <p:spPr>
          <a:xfrm>
            <a:off x="6125295" y="7574377"/>
            <a:ext cx="2862410" cy="286241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5119985" cy="917955"/>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7559997" y="9427415"/>
            <a:ext cx="7559987" cy="1264587"/>
          </a:xfrm>
          <a:custGeom>
            <a:avLst/>
            <a:gdLst/>
            <a:ahLst/>
            <a:cxnLst/>
            <a:rect l="l" t="t" r="r" b="b"/>
            <a:pathLst>
              <a:path w="7559987" h="1264587">
                <a:moveTo>
                  <a:pt x="0" y="1014489"/>
                </a:moveTo>
                <a:lnTo>
                  <a:pt x="0" y="1264587"/>
                </a:lnTo>
                <a:lnTo>
                  <a:pt x="7559987" y="1264587"/>
                </a:lnTo>
                <a:lnTo>
                  <a:pt x="7559987" y="1017250"/>
                </a:lnTo>
                <a:lnTo>
                  <a:pt x="201239" y="1017250"/>
                </a:lnTo>
                <a:lnTo>
                  <a:pt x="0" y="1014489"/>
                </a:lnTo>
              </a:path>
              <a:path w="7559987" h="1264587">
                <a:moveTo>
                  <a:pt x="7559987" y="0"/>
                </a:moveTo>
                <a:lnTo>
                  <a:pt x="7022189" y="62531"/>
                </a:lnTo>
                <a:lnTo>
                  <a:pt x="6512774" y="127877"/>
                </a:lnTo>
                <a:lnTo>
                  <a:pt x="6292799" y="160734"/>
                </a:lnTo>
                <a:lnTo>
                  <a:pt x="6072824" y="197372"/>
                </a:lnTo>
                <a:lnTo>
                  <a:pt x="5835483" y="240532"/>
                </a:lnTo>
                <a:lnTo>
                  <a:pt x="4623837" y="480508"/>
                </a:lnTo>
                <a:lnTo>
                  <a:pt x="3911039" y="612117"/>
                </a:lnTo>
                <a:lnTo>
                  <a:pt x="3407040" y="696811"/>
                </a:lnTo>
                <a:lnTo>
                  <a:pt x="2890080" y="776346"/>
                </a:lnTo>
                <a:lnTo>
                  <a:pt x="2368800" y="848387"/>
                </a:lnTo>
                <a:lnTo>
                  <a:pt x="1851840" y="910600"/>
                </a:lnTo>
                <a:lnTo>
                  <a:pt x="1597680" y="937292"/>
                </a:lnTo>
                <a:lnTo>
                  <a:pt x="1347840" y="960651"/>
                </a:lnTo>
                <a:lnTo>
                  <a:pt x="1103399" y="980386"/>
                </a:lnTo>
                <a:lnTo>
                  <a:pt x="865439" y="996205"/>
                </a:lnTo>
                <a:lnTo>
                  <a:pt x="635039" y="1007817"/>
                </a:lnTo>
                <a:lnTo>
                  <a:pt x="413279" y="1014929"/>
                </a:lnTo>
                <a:lnTo>
                  <a:pt x="201239" y="1017250"/>
                </a:lnTo>
                <a:lnTo>
                  <a:pt x="7559987" y="1017250"/>
                </a:lnTo>
                <a:lnTo>
                  <a:pt x="7559987" y="0"/>
                </a:lnTo>
              </a:path>
            </a:pathLst>
          </a:custGeom>
          <a:solidFill>
            <a:srgbClr val="3E4C5B"/>
          </a:solidFill>
        </p:spPr>
        <p:txBody>
          <a:bodyPr wrap="square" lIns="0" tIns="0" rIns="0" bIns="0" rtlCol="0">
            <a:noAutofit/>
          </a:bodyPr>
          <a:lstStyle/>
          <a:p>
            <a:endParaRPr/>
          </a:p>
        </p:txBody>
      </p:sp>
      <p:sp>
        <p:nvSpPr>
          <p:cNvPr id="4" name="object 4"/>
          <p:cNvSpPr/>
          <p:nvPr/>
        </p:nvSpPr>
        <p:spPr>
          <a:xfrm>
            <a:off x="0" y="9985172"/>
            <a:ext cx="7559999" cy="706830"/>
          </a:xfrm>
          <a:custGeom>
            <a:avLst/>
            <a:gdLst/>
            <a:ahLst/>
            <a:cxnLst/>
            <a:rect l="l" t="t" r="r" b="b"/>
            <a:pathLst>
              <a:path w="7559999" h="706830">
                <a:moveTo>
                  <a:pt x="1399824" y="0"/>
                </a:moveTo>
                <a:lnTo>
                  <a:pt x="1130850" y="3592"/>
                </a:lnTo>
                <a:lnTo>
                  <a:pt x="862847" y="11856"/>
                </a:lnTo>
                <a:lnTo>
                  <a:pt x="596789" y="25131"/>
                </a:lnTo>
                <a:lnTo>
                  <a:pt x="333647" y="43757"/>
                </a:lnTo>
                <a:lnTo>
                  <a:pt x="74392" y="68075"/>
                </a:lnTo>
                <a:lnTo>
                  <a:pt x="0" y="76950"/>
                </a:lnTo>
                <a:lnTo>
                  <a:pt x="0" y="706830"/>
                </a:lnTo>
                <a:lnTo>
                  <a:pt x="7559999" y="706830"/>
                </a:lnTo>
                <a:lnTo>
                  <a:pt x="7559999" y="456729"/>
                </a:lnTo>
                <a:lnTo>
                  <a:pt x="6459505" y="423683"/>
                </a:lnTo>
                <a:lnTo>
                  <a:pt x="6208777" y="411693"/>
                </a:lnTo>
                <a:lnTo>
                  <a:pt x="5967509" y="396235"/>
                </a:lnTo>
                <a:lnTo>
                  <a:pt x="5847209" y="386808"/>
                </a:lnTo>
                <a:lnTo>
                  <a:pt x="5725419" y="376037"/>
                </a:lnTo>
                <a:lnTo>
                  <a:pt x="5472228" y="349825"/>
                </a:lnTo>
                <a:lnTo>
                  <a:pt x="5197651" y="316326"/>
                </a:lnTo>
                <a:lnTo>
                  <a:pt x="4349519" y="197381"/>
                </a:lnTo>
                <a:lnTo>
                  <a:pt x="3929183" y="146125"/>
                </a:lnTo>
                <a:lnTo>
                  <a:pt x="3469967" y="98584"/>
                </a:lnTo>
                <a:lnTo>
                  <a:pt x="3228209" y="77057"/>
                </a:lnTo>
                <a:lnTo>
                  <a:pt x="2979647" y="57479"/>
                </a:lnTo>
                <a:lnTo>
                  <a:pt x="2725253" y="40191"/>
                </a:lnTo>
                <a:lnTo>
                  <a:pt x="2465999" y="25532"/>
                </a:lnTo>
                <a:lnTo>
                  <a:pt x="2202857" y="13844"/>
                </a:lnTo>
                <a:lnTo>
                  <a:pt x="1936799" y="5465"/>
                </a:lnTo>
                <a:lnTo>
                  <a:pt x="1668798" y="737"/>
                </a:lnTo>
                <a:lnTo>
                  <a:pt x="1399824" y="0"/>
                </a:lnTo>
              </a:path>
            </a:pathLst>
          </a:custGeom>
          <a:solidFill>
            <a:srgbClr val="3E4C5B"/>
          </a:solidFill>
        </p:spPr>
        <p:txBody>
          <a:bodyPr wrap="square" lIns="0" tIns="0" rIns="0" bIns="0" rtlCol="0">
            <a:noAutofit/>
          </a:bodyPr>
          <a:lstStyle/>
          <a:p>
            <a:endParaRPr/>
          </a:p>
        </p:txBody>
      </p:sp>
      <p:sp>
        <p:nvSpPr>
          <p:cNvPr id="5" name="object 5"/>
          <p:cNvSpPr txBox="1"/>
          <p:nvPr/>
        </p:nvSpPr>
        <p:spPr>
          <a:xfrm>
            <a:off x="707299" y="1308752"/>
            <a:ext cx="4566920" cy="486409"/>
          </a:xfrm>
          <a:prstGeom prst="rect">
            <a:avLst/>
          </a:prstGeom>
        </p:spPr>
        <p:txBody>
          <a:bodyPr vert="horz" wrap="square" lIns="0" tIns="0" rIns="0" bIns="0" rtlCol="0">
            <a:noAutofit/>
          </a:bodyPr>
          <a:lstStyle/>
          <a:p>
            <a:pPr marL="12700">
              <a:lnSpc>
                <a:spcPct val="100000"/>
              </a:lnSpc>
            </a:pPr>
            <a:r>
              <a:rPr lang="en-US" sz="3000" b="1">
                <a:solidFill>
                  <a:srgbClr val="E36031"/>
                </a:solidFill>
                <a:latin typeface="Arial"/>
                <a:cs typeface="Arial"/>
              </a:rPr>
              <a:t>5. LABOR RELATIONS</a:t>
            </a:r>
          </a:p>
        </p:txBody>
      </p:sp>
      <p:sp>
        <p:nvSpPr>
          <p:cNvPr id="6" name="object 6"/>
          <p:cNvSpPr txBox="1"/>
          <p:nvPr/>
        </p:nvSpPr>
        <p:spPr>
          <a:xfrm>
            <a:off x="707299" y="2261252"/>
            <a:ext cx="6468201" cy="6035040"/>
          </a:xfrm>
          <a:prstGeom prst="rect">
            <a:avLst/>
          </a:prstGeom>
        </p:spPr>
        <p:txBody>
          <a:bodyPr vert="horz" wrap="square" lIns="0" tIns="0" rIns="0" bIns="0" rtlCol="0">
            <a:noAutofit/>
          </a:bodyPr>
          <a:lstStyle/>
          <a:p>
            <a:pPr marL="12700">
              <a:lnSpc>
                <a:spcPct val="100000"/>
              </a:lnSpc>
            </a:pPr>
            <a:r>
              <a:rPr lang="en-US" sz="2100" b="1">
                <a:solidFill>
                  <a:srgbClr val="E36031"/>
                </a:solidFill>
                <a:latin typeface="Arial"/>
                <a:cs typeface="Arial"/>
              </a:rPr>
              <a:t>IMPORTANCE OF LEADERS</a:t>
            </a:r>
          </a:p>
          <a:p>
            <a:pPr marL="12700" marR="544830">
              <a:lnSpc>
                <a:spcPts val="2500"/>
              </a:lnSpc>
              <a:spcBef>
                <a:spcPts val="80"/>
              </a:spcBef>
            </a:pPr>
            <a:r>
              <a:rPr lang="en-US" sz="1400">
                <a:solidFill>
                  <a:srgbClr val="3D4B5B"/>
                </a:solidFill>
                <a:latin typeface="Arial"/>
                <a:cs typeface="Arial"/>
              </a:rPr>
              <a:t>PLENA ALIMENTOS has started its Full Integrity Program, training leaders such as directors, managers and supervisors, who will be responsible for creating a harmonious, healthy and ethical environment, guaranteeing compliance with this Code.</a:t>
            </a:r>
          </a:p>
          <a:p>
            <a:pPr marL="12700" marR="415290">
              <a:lnSpc>
                <a:spcPts val="2500"/>
              </a:lnSpc>
            </a:pPr>
            <a:r>
              <a:rPr lang="en-US" sz="1400">
                <a:solidFill>
                  <a:srgbClr val="3D4B5B"/>
                </a:solidFill>
                <a:latin typeface="Arial"/>
                <a:cs typeface="Arial"/>
              </a:rPr>
              <a:t>Leaders will be examples and role models, and will also be the main motivators for their team to comply with PLENA ALIMENTOS' guidelines and interests, always demonstrating integrity and transparency.</a:t>
            </a:r>
          </a:p>
          <a:p>
            <a:pPr>
              <a:lnSpc>
                <a:spcPts val="1000"/>
              </a:lnSpc>
            </a:pPr>
            <a:endParaRPr sz="1000" dirty="0"/>
          </a:p>
          <a:p>
            <a:pPr>
              <a:lnSpc>
                <a:spcPts val="1300"/>
              </a:lnSpc>
              <a:spcBef>
                <a:spcPts val="96"/>
              </a:spcBef>
            </a:pPr>
            <a:endParaRPr sz="1300" dirty="0"/>
          </a:p>
          <a:p>
            <a:pPr marL="12700">
              <a:lnSpc>
                <a:spcPct val="100000"/>
              </a:lnSpc>
            </a:pPr>
            <a:r>
              <a:rPr lang="en-US" sz="2100" b="1">
                <a:solidFill>
                  <a:srgbClr val="E36031"/>
                </a:solidFill>
                <a:latin typeface="Arial"/>
                <a:cs typeface="Arial"/>
              </a:rPr>
              <a:t>CHILD AND ADOLESCENT PROTECTION</a:t>
            </a:r>
          </a:p>
          <a:p>
            <a:pPr marL="12700" marR="12700">
              <a:lnSpc>
                <a:spcPts val="2500"/>
              </a:lnSpc>
              <a:spcBef>
                <a:spcPts val="80"/>
              </a:spcBef>
            </a:pPr>
            <a:r>
              <a:rPr lang="en-US" sz="1400">
                <a:solidFill>
                  <a:srgbClr val="3D4B5B"/>
                </a:solidFill>
                <a:latin typeface="Arial"/>
                <a:cs typeface="Arial"/>
              </a:rPr>
              <a:t>PLENA ALIMENTOS protects and respects children and adolescents, and therefore does not use child workers or child labor in any of its units, and condemns any attitude or conduct that in any way violates the rights of children and/or adolescents.</a:t>
            </a:r>
          </a:p>
          <a:p>
            <a:pPr marL="12700" marR="307975">
              <a:lnSpc>
                <a:spcPts val="2500"/>
              </a:lnSpc>
            </a:pPr>
            <a:r>
              <a:rPr lang="en-US" sz="1400">
                <a:solidFill>
                  <a:srgbClr val="3D4B5B"/>
                </a:solidFill>
                <a:latin typeface="Arial"/>
                <a:cs typeface="Arial"/>
              </a:rPr>
              <a:t>In compliance with existing legislation, we keep underage apprentices on our staff with the appropriate monitoring and technical supervision.</a:t>
            </a:r>
          </a:p>
          <a:p>
            <a:pPr marL="12700" marR="307975">
              <a:lnSpc>
                <a:spcPts val="2500"/>
              </a:lnSpc>
            </a:pPr>
            <a:endParaRPr sz="1400" dirty="0">
              <a:latin typeface="Arial"/>
              <a:cs typeface="Arial"/>
            </a:endParaRPr>
          </a:p>
        </p:txBody>
      </p:sp>
      <p:sp>
        <p:nvSpPr>
          <p:cNvPr id="7" name="object 7"/>
          <p:cNvSpPr txBox="1"/>
          <p:nvPr/>
        </p:nvSpPr>
        <p:spPr>
          <a:xfrm>
            <a:off x="8267300" y="2375575"/>
            <a:ext cx="6101715" cy="5524500"/>
          </a:xfrm>
          <a:prstGeom prst="rect">
            <a:avLst/>
          </a:prstGeom>
        </p:spPr>
        <p:txBody>
          <a:bodyPr vert="horz" wrap="square" lIns="0" tIns="0" rIns="0" bIns="0" rtlCol="0">
            <a:noAutofit/>
          </a:bodyPr>
          <a:lstStyle/>
          <a:p>
            <a:pPr marL="12700" marR="643255"/>
            <a:r>
              <a:rPr lang="en-US" sz="2100" b="1">
                <a:solidFill>
                  <a:srgbClr val="E36031"/>
                </a:solidFill>
                <a:latin typeface="Arial"/>
                <a:cs typeface="Arial"/>
              </a:rPr>
              <a:t>COMPLIANCE WITH AND PROTECTION OF LABOR RULES</a:t>
            </a:r>
          </a:p>
          <a:p>
            <a:pPr marL="12700" marR="12700">
              <a:lnSpc>
                <a:spcPts val="2500"/>
              </a:lnSpc>
              <a:spcBef>
                <a:spcPts val="80"/>
              </a:spcBef>
            </a:pPr>
            <a:r>
              <a:rPr lang="en-US" sz="1400">
                <a:solidFill>
                  <a:srgbClr val="3D4B5B"/>
                </a:solidFill>
                <a:latin typeface="Arial"/>
                <a:cs typeface="Arial"/>
              </a:rPr>
              <a:t>PLENA ALIMENTOS repudiates any form of forced labor and does not accept noncompliance with working hours or institutional policies relating to job plans, salaries and functions.</a:t>
            </a:r>
          </a:p>
          <a:p>
            <a:pPr>
              <a:lnSpc>
                <a:spcPts val="850"/>
              </a:lnSpc>
              <a:spcBef>
                <a:spcPts val="48"/>
              </a:spcBef>
            </a:pPr>
            <a:endParaRPr sz="850" dirty="0"/>
          </a:p>
          <a:p>
            <a:pPr>
              <a:lnSpc>
                <a:spcPts val="1000"/>
              </a:lnSpc>
            </a:pPr>
            <a:endParaRPr sz="1000" dirty="0"/>
          </a:p>
          <a:p>
            <a:pPr marL="12700">
              <a:lnSpc>
                <a:spcPct val="100000"/>
              </a:lnSpc>
            </a:pPr>
            <a:r>
              <a:rPr lang="en-US" sz="2100" b="1">
                <a:solidFill>
                  <a:srgbClr val="E36031"/>
                </a:solidFill>
                <a:latin typeface="Arial"/>
                <a:cs typeface="Arial"/>
              </a:rPr>
              <a:t>EQUALITY, RESPECT AND COOPERATION</a:t>
            </a:r>
          </a:p>
          <a:p>
            <a:pPr marL="12700" marR="210185">
              <a:lnSpc>
                <a:spcPts val="2500"/>
              </a:lnSpc>
              <a:spcBef>
                <a:spcPts val="80"/>
              </a:spcBef>
            </a:pPr>
            <a:r>
              <a:rPr lang="en-US" sz="1400">
                <a:solidFill>
                  <a:srgbClr val="3D4B5B"/>
                </a:solidFill>
                <a:latin typeface="Arial"/>
                <a:cs typeface="Arial"/>
              </a:rPr>
              <a:t>Respect for differences is essential, so all our employees, regardless of hierarchical level, must have harmonious and respectful relationships, favoring the well-being of the entire company.</a:t>
            </a:r>
          </a:p>
          <a:p>
            <a:pPr marL="12700" marR="81915">
              <a:lnSpc>
                <a:spcPts val="2500"/>
              </a:lnSpc>
            </a:pPr>
            <a:r>
              <a:rPr lang="en-US" sz="1400">
                <a:solidFill>
                  <a:srgbClr val="3D4B5B"/>
                </a:solidFill>
                <a:latin typeface="Arial"/>
                <a:cs typeface="Arial"/>
              </a:rPr>
              <a:t>All customers and suppliers must be treated ethically and fairly, providing conviviality, development and institutional growth.</a:t>
            </a:r>
          </a:p>
          <a:p>
            <a:pPr marL="12700" marR="104139">
              <a:lnSpc>
                <a:spcPts val="2500"/>
              </a:lnSpc>
            </a:pPr>
            <a:r>
              <a:rPr lang="en-US" sz="1400">
                <a:solidFill>
                  <a:srgbClr val="3D4B5B"/>
                </a:solidFill>
                <a:latin typeface="Arial"/>
                <a:cs typeface="Arial"/>
              </a:rPr>
              <a:t>In light of this, respect for moral and ethical conduct, as well as the legislation in force, is a PLENA ALIMENTOS commitment and must be observed by everyone.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5119985" cy="917955"/>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7559997" y="9427415"/>
            <a:ext cx="7559987" cy="1264587"/>
          </a:xfrm>
          <a:custGeom>
            <a:avLst/>
            <a:gdLst/>
            <a:ahLst/>
            <a:cxnLst/>
            <a:rect l="l" t="t" r="r" b="b"/>
            <a:pathLst>
              <a:path w="7559987" h="1264587">
                <a:moveTo>
                  <a:pt x="0" y="1014489"/>
                </a:moveTo>
                <a:lnTo>
                  <a:pt x="0" y="1264587"/>
                </a:lnTo>
                <a:lnTo>
                  <a:pt x="7559987" y="1264587"/>
                </a:lnTo>
                <a:lnTo>
                  <a:pt x="7559987" y="1017250"/>
                </a:lnTo>
                <a:lnTo>
                  <a:pt x="201239" y="1017250"/>
                </a:lnTo>
                <a:lnTo>
                  <a:pt x="0" y="1014489"/>
                </a:lnTo>
              </a:path>
              <a:path w="7559987" h="1264587">
                <a:moveTo>
                  <a:pt x="7559987" y="0"/>
                </a:moveTo>
                <a:lnTo>
                  <a:pt x="7022189" y="62531"/>
                </a:lnTo>
                <a:lnTo>
                  <a:pt x="6512774" y="127877"/>
                </a:lnTo>
                <a:lnTo>
                  <a:pt x="6292799" y="160734"/>
                </a:lnTo>
                <a:lnTo>
                  <a:pt x="6072824" y="197372"/>
                </a:lnTo>
                <a:lnTo>
                  <a:pt x="5835483" y="240532"/>
                </a:lnTo>
                <a:lnTo>
                  <a:pt x="4623837" y="480508"/>
                </a:lnTo>
                <a:lnTo>
                  <a:pt x="3911039" y="612117"/>
                </a:lnTo>
                <a:lnTo>
                  <a:pt x="3407040" y="696811"/>
                </a:lnTo>
                <a:lnTo>
                  <a:pt x="2890080" y="776346"/>
                </a:lnTo>
                <a:lnTo>
                  <a:pt x="2368800" y="848387"/>
                </a:lnTo>
                <a:lnTo>
                  <a:pt x="1851840" y="910600"/>
                </a:lnTo>
                <a:lnTo>
                  <a:pt x="1597680" y="937292"/>
                </a:lnTo>
                <a:lnTo>
                  <a:pt x="1347840" y="960651"/>
                </a:lnTo>
                <a:lnTo>
                  <a:pt x="1103399" y="980386"/>
                </a:lnTo>
                <a:lnTo>
                  <a:pt x="865439" y="996205"/>
                </a:lnTo>
                <a:lnTo>
                  <a:pt x="635039" y="1007817"/>
                </a:lnTo>
                <a:lnTo>
                  <a:pt x="413279" y="1014929"/>
                </a:lnTo>
                <a:lnTo>
                  <a:pt x="201239" y="1017250"/>
                </a:lnTo>
                <a:lnTo>
                  <a:pt x="7559987" y="1017250"/>
                </a:lnTo>
                <a:lnTo>
                  <a:pt x="7559987" y="0"/>
                </a:lnTo>
              </a:path>
            </a:pathLst>
          </a:custGeom>
          <a:solidFill>
            <a:srgbClr val="3E4C5B"/>
          </a:solidFill>
        </p:spPr>
        <p:txBody>
          <a:bodyPr wrap="square" lIns="0" tIns="0" rIns="0" bIns="0" rtlCol="0">
            <a:noAutofit/>
          </a:bodyPr>
          <a:lstStyle/>
          <a:p>
            <a:endParaRPr/>
          </a:p>
        </p:txBody>
      </p:sp>
      <p:sp>
        <p:nvSpPr>
          <p:cNvPr id="4" name="object 4"/>
          <p:cNvSpPr/>
          <p:nvPr/>
        </p:nvSpPr>
        <p:spPr>
          <a:xfrm>
            <a:off x="0" y="9985172"/>
            <a:ext cx="7559999" cy="706830"/>
          </a:xfrm>
          <a:custGeom>
            <a:avLst/>
            <a:gdLst/>
            <a:ahLst/>
            <a:cxnLst/>
            <a:rect l="l" t="t" r="r" b="b"/>
            <a:pathLst>
              <a:path w="7559999" h="706830">
                <a:moveTo>
                  <a:pt x="1399824" y="0"/>
                </a:moveTo>
                <a:lnTo>
                  <a:pt x="1130850" y="3592"/>
                </a:lnTo>
                <a:lnTo>
                  <a:pt x="862847" y="11856"/>
                </a:lnTo>
                <a:lnTo>
                  <a:pt x="596789" y="25131"/>
                </a:lnTo>
                <a:lnTo>
                  <a:pt x="333647" y="43757"/>
                </a:lnTo>
                <a:lnTo>
                  <a:pt x="74392" y="68075"/>
                </a:lnTo>
                <a:lnTo>
                  <a:pt x="0" y="76950"/>
                </a:lnTo>
                <a:lnTo>
                  <a:pt x="0" y="706830"/>
                </a:lnTo>
                <a:lnTo>
                  <a:pt x="7559999" y="706830"/>
                </a:lnTo>
                <a:lnTo>
                  <a:pt x="7559999" y="456729"/>
                </a:lnTo>
                <a:lnTo>
                  <a:pt x="6459505" y="423683"/>
                </a:lnTo>
                <a:lnTo>
                  <a:pt x="6208777" y="411693"/>
                </a:lnTo>
                <a:lnTo>
                  <a:pt x="5967509" y="396235"/>
                </a:lnTo>
                <a:lnTo>
                  <a:pt x="5847209" y="386808"/>
                </a:lnTo>
                <a:lnTo>
                  <a:pt x="5725419" y="376037"/>
                </a:lnTo>
                <a:lnTo>
                  <a:pt x="5472228" y="349825"/>
                </a:lnTo>
                <a:lnTo>
                  <a:pt x="5197651" y="316326"/>
                </a:lnTo>
                <a:lnTo>
                  <a:pt x="4349519" y="197381"/>
                </a:lnTo>
                <a:lnTo>
                  <a:pt x="3929183" y="146125"/>
                </a:lnTo>
                <a:lnTo>
                  <a:pt x="3469967" y="98584"/>
                </a:lnTo>
                <a:lnTo>
                  <a:pt x="3228209" y="77057"/>
                </a:lnTo>
                <a:lnTo>
                  <a:pt x="2979647" y="57479"/>
                </a:lnTo>
                <a:lnTo>
                  <a:pt x="2725253" y="40191"/>
                </a:lnTo>
                <a:lnTo>
                  <a:pt x="2465999" y="25532"/>
                </a:lnTo>
                <a:lnTo>
                  <a:pt x="2202857" y="13844"/>
                </a:lnTo>
                <a:lnTo>
                  <a:pt x="1936799" y="5465"/>
                </a:lnTo>
                <a:lnTo>
                  <a:pt x="1668798" y="737"/>
                </a:lnTo>
                <a:lnTo>
                  <a:pt x="1399824" y="0"/>
                </a:lnTo>
              </a:path>
            </a:pathLst>
          </a:custGeom>
          <a:solidFill>
            <a:srgbClr val="3E4C5B"/>
          </a:solidFill>
        </p:spPr>
        <p:txBody>
          <a:bodyPr wrap="square" lIns="0" tIns="0" rIns="0" bIns="0" rtlCol="0">
            <a:noAutofit/>
          </a:bodyPr>
          <a:lstStyle/>
          <a:p>
            <a:endParaRPr/>
          </a:p>
        </p:txBody>
      </p:sp>
      <p:sp>
        <p:nvSpPr>
          <p:cNvPr id="5" name="object 5"/>
          <p:cNvSpPr txBox="1"/>
          <p:nvPr/>
        </p:nvSpPr>
        <p:spPr>
          <a:xfrm>
            <a:off x="707299" y="1157328"/>
            <a:ext cx="6073140" cy="3177540"/>
          </a:xfrm>
          <a:prstGeom prst="rect">
            <a:avLst/>
          </a:prstGeom>
        </p:spPr>
        <p:txBody>
          <a:bodyPr vert="horz" wrap="square" lIns="0" tIns="0" rIns="0" bIns="0" rtlCol="0">
            <a:noAutofit/>
          </a:bodyPr>
          <a:lstStyle/>
          <a:p>
            <a:pPr marL="12700">
              <a:lnSpc>
                <a:spcPct val="100000"/>
              </a:lnSpc>
            </a:pPr>
            <a:r>
              <a:rPr lang="en-US" sz="2100" b="1">
                <a:solidFill>
                  <a:srgbClr val="E36031"/>
                </a:solidFill>
                <a:latin typeface="Arial"/>
                <a:cs typeface="Arial"/>
              </a:rPr>
              <a:t>HEALTH AND SAFETY MEASURES</a:t>
            </a:r>
          </a:p>
          <a:p>
            <a:pPr marL="12700" marR="207010">
              <a:lnSpc>
                <a:spcPts val="2500"/>
              </a:lnSpc>
              <a:spcBef>
                <a:spcPts val="80"/>
              </a:spcBef>
            </a:pPr>
            <a:r>
              <a:rPr lang="en-US" sz="1400">
                <a:solidFill>
                  <a:srgbClr val="3D4B5B"/>
                </a:solidFill>
                <a:latin typeface="Arial"/>
                <a:cs typeface="Arial"/>
              </a:rPr>
              <a:t>PLENA ALIMENTOS, always thinking about the health and safety of its employees, complies with all environmental, health and occupational safety legislation through cleaning and conservation policies, in addition to providing safety equipment (PPE), training, capacity building and human development for the safe performance of its activities. We exemplarily observe all the laws and regulatory guidelines applied to each function in order to protect and value our employees more and more.</a:t>
            </a:r>
          </a:p>
        </p:txBody>
      </p:sp>
      <p:sp>
        <p:nvSpPr>
          <p:cNvPr id="6" name="object 6"/>
          <p:cNvSpPr txBox="1"/>
          <p:nvPr/>
        </p:nvSpPr>
        <p:spPr>
          <a:xfrm>
            <a:off x="707298" y="4586328"/>
            <a:ext cx="5477601" cy="344805"/>
          </a:xfrm>
          <a:prstGeom prst="rect">
            <a:avLst/>
          </a:prstGeom>
        </p:spPr>
        <p:txBody>
          <a:bodyPr vert="horz" wrap="square" lIns="0" tIns="0" rIns="0" bIns="0" rtlCol="0">
            <a:noAutofit/>
          </a:bodyPr>
          <a:lstStyle/>
          <a:p>
            <a:pPr marL="12700">
              <a:lnSpc>
                <a:spcPct val="100000"/>
              </a:lnSpc>
            </a:pPr>
            <a:r>
              <a:rPr lang="en-US" sz="2100" b="1" dirty="0">
                <a:solidFill>
                  <a:srgbClr val="E36031"/>
                </a:solidFill>
                <a:latin typeface="Arial"/>
                <a:cs typeface="Arial"/>
              </a:rPr>
              <a:t>FREEDOM OF EXPRESSION AND PLENA</a:t>
            </a:r>
          </a:p>
        </p:txBody>
      </p:sp>
      <p:sp>
        <p:nvSpPr>
          <p:cNvPr id="7" name="object 7"/>
          <p:cNvSpPr txBox="1"/>
          <p:nvPr/>
        </p:nvSpPr>
        <p:spPr>
          <a:xfrm>
            <a:off x="707298" y="5206108"/>
            <a:ext cx="6315801" cy="4145279"/>
          </a:xfrm>
          <a:prstGeom prst="rect">
            <a:avLst/>
          </a:prstGeom>
        </p:spPr>
        <p:txBody>
          <a:bodyPr vert="horz" wrap="square" lIns="0" tIns="0" rIns="0" bIns="0" rtlCol="0">
            <a:noAutofit/>
          </a:bodyPr>
          <a:lstStyle/>
          <a:p>
            <a:pPr marL="12700" marR="255270">
              <a:lnSpc>
                <a:spcPct val="148800"/>
              </a:lnSpc>
            </a:pPr>
            <a:r>
              <a:rPr lang="en-US" sz="1400">
                <a:solidFill>
                  <a:srgbClr val="3D4B5B"/>
                </a:solidFill>
                <a:latin typeface="Arial"/>
                <a:cs typeface="Arial"/>
              </a:rPr>
              <a:t>Every individual has the right to freedom of expression to speak out about any event in our daily lives, but it's important to emphasize that it is the employees and their conduct, externally, that portray the company. We would like to point out that even outside the company, the image can be directly impacted by its employees, so along with freedom of expression, there is also responsibility for the words and manifestations contained therein, so that all expression must be backed by ethics, respect and integrity.</a:t>
            </a:r>
          </a:p>
          <a:p>
            <a:pPr marL="12700" marR="668655">
              <a:lnSpc>
                <a:spcPct val="148800"/>
              </a:lnSpc>
            </a:pPr>
            <a:r>
              <a:rPr lang="en-US" sz="1400">
                <a:solidFill>
                  <a:srgbClr val="3D4B5B"/>
                </a:solidFill>
                <a:latin typeface="Arial"/>
                <a:cs typeface="Arial"/>
              </a:rPr>
              <a:t>We therefore clarify that all matters referring to the company must be treated with discretion, since they are protected by professional</a:t>
            </a:r>
          </a:p>
        </p:txBody>
      </p:sp>
      <p:sp>
        <p:nvSpPr>
          <p:cNvPr id="8" name="object 8"/>
          <p:cNvSpPr txBox="1"/>
          <p:nvPr/>
        </p:nvSpPr>
        <p:spPr>
          <a:xfrm>
            <a:off x="8267355" y="1075992"/>
            <a:ext cx="6134735" cy="1287780"/>
          </a:xfrm>
          <a:prstGeom prst="rect">
            <a:avLst/>
          </a:prstGeom>
        </p:spPr>
        <p:txBody>
          <a:bodyPr vert="horz" wrap="square" lIns="0" tIns="0" rIns="0" bIns="0" rtlCol="0">
            <a:noAutofit/>
          </a:bodyPr>
          <a:lstStyle/>
          <a:p>
            <a:pPr marL="12700" marR="12700">
              <a:lnSpc>
                <a:spcPct val="148800"/>
              </a:lnSpc>
            </a:pPr>
            <a:r>
              <a:rPr lang="en-US" sz="1400">
                <a:solidFill>
                  <a:srgbClr val="3D4B5B"/>
                </a:solidFill>
                <a:latin typeface="Arial"/>
                <a:cs typeface="Arial"/>
              </a:rPr>
              <a:t>secrecy. Employees may not express a personal opinion linked to the company or an institutional opinion, disclosing images of the work environment or of employees during working hours without prior authorization.</a:t>
            </a:r>
          </a:p>
        </p:txBody>
      </p:sp>
      <p:sp>
        <p:nvSpPr>
          <p:cNvPr id="9" name="object 9"/>
          <p:cNvSpPr txBox="1"/>
          <p:nvPr/>
        </p:nvSpPr>
        <p:spPr>
          <a:xfrm>
            <a:off x="8267300" y="2614653"/>
            <a:ext cx="5943600" cy="2860040"/>
          </a:xfrm>
          <a:prstGeom prst="rect">
            <a:avLst/>
          </a:prstGeom>
        </p:spPr>
        <p:txBody>
          <a:bodyPr vert="horz" wrap="square" lIns="0" tIns="0" rIns="0" bIns="0" rtlCol="0">
            <a:noAutofit/>
          </a:bodyPr>
          <a:lstStyle/>
          <a:p>
            <a:pPr marL="12700">
              <a:lnSpc>
                <a:spcPct val="100000"/>
              </a:lnSpc>
            </a:pPr>
            <a:r>
              <a:rPr lang="en-US" sz="2100" b="1">
                <a:solidFill>
                  <a:srgbClr val="E36031"/>
                </a:solidFill>
                <a:latin typeface="Arial"/>
                <a:cs typeface="Arial"/>
              </a:rPr>
              <a:t>PRACTICE OF DISCRIMINATION</a:t>
            </a:r>
          </a:p>
          <a:p>
            <a:pPr marL="12700" marR="92710">
              <a:lnSpc>
                <a:spcPts val="2500"/>
              </a:lnSpc>
              <a:spcBef>
                <a:spcPts val="80"/>
              </a:spcBef>
            </a:pPr>
            <a:r>
              <a:rPr lang="en-US" sz="1400">
                <a:solidFill>
                  <a:srgbClr val="3D4B5B"/>
                </a:solidFill>
                <a:latin typeface="Arial"/>
                <a:cs typeface="Arial"/>
              </a:rPr>
              <a:t>PLENA ALIMENTOS condemns any kind of racial, social, ethnic, religious, political, sexual discrimination and discrimination against people with special needs in our selection and treatment processes, regardless of gender. We are committed to promoting equal rights for all our employees with the utmost care and respect for the individual.</a:t>
            </a:r>
          </a:p>
          <a:p>
            <a:pPr marL="12700" marR="12700">
              <a:lnSpc>
                <a:spcPts val="2500"/>
              </a:lnSpc>
            </a:pPr>
            <a:r>
              <a:rPr lang="en-US" sz="1400">
                <a:solidFill>
                  <a:srgbClr val="3D4B5B"/>
                </a:solidFill>
                <a:latin typeface="Arial"/>
                <a:cs typeface="Arial"/>
              </a:rPr>
              <a:t>We value the individual and our employees, offering everyone the same advantages, benefits and opportunities.</a:t>
            </a:r>
          </a:p>
        </p:txBody>
      </p:sp>
      <p:sp>
        <p:nvSpPr>
          <p:cNvPr id="10" name="object 10"/>
          <p:cNvSpPr txBox="1"/>
          <p:nvPr/>
        </p:nvSpPr>
        <p:spPr>
          <a:xfrm>
            <a:off x="8267300" y="5792401"/>
            <a:ext cx="6134735" cy="3683000"/>
          </a:xfrm>
          <a:prstGeom prst="rect">
            <a:avLst/>
          </a:prstGeom>
        </p:spPr>
        <p:txBody>
          <a:bodyPr vert="horz" wrap="square" lIns="0" tIns="0" rIns="0" bIns="0" rtlCol="0">
            <a:noAutofit/>
          </a:bodyPr>
          <a:lstStyle/>
          <a:p>
            <a:pPr marL="12700" marR="447040"/>
            <a:r>
              <a:rPr lang="en-US" sz="2100" b="1">
                <a:solidFill>
                  <a:srgbClr val="E36031"/>
                </a:solidFill>
                <a:latin typeface="Arial"/>
                <a:cs typeface="Arial"/>
              </a:rPr>
              <a:t>FIGHTING AGAINST BULLYING AND SEXUAL HARASSMENT</a:t>
            </a:r>
          </a:p>
          <a:p>
            <a:pPr marL="12700" marR="312420">
              <a:lnSpc>
                <a:spcPts val="2500"/>
              </a:lnSpc>
              <a:spcBef>
                <a:spcPts val="80"/>
              </a:spcBef>
            </a:pPr>
            <a:r>
              <a:rPr lang="en-US" sz="1400">
                <a:solidFill>
                  <a:srgbClr val="3D4B5B"/>
                </a:solidFill>
                <a:latin typeface="Arial"/>
                <a:cs typeface="Arial"/>
              </a:rPr>
              <a:t>Any form of moral or sexual, physical or psychological harassment is expressly forbidden. Any activity or action of an offensive nature, whether verbal, written or physical, is not tolerated. If harassing conduct interferes with an individual's work performance or creates an intimidating, hostile or offensive working environment, it will be punished exemplarily. Sexual harassment is a crime and therefore prohibited. Possible unwanted sexual jokes, requests for sexual favors and other physical, written or verbal conduct based on sex constitute sexual offenses.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 y="0"/>
            <a:ext cx="15119972" cy="917955"/>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7560003" y="9427416"/>
            <a:ext cx="7559981" cy="1264586"/>
          </a:xfrm>
          <a:custGeom>
            <a:avLst/>
            <a:gdLst/>
            <a:ahLst/>
            <a:cxnLst/>
            <a:rect l="l" t="t" r="r" b="b"/>
            <a:pathLst>
              <a:path w="7559981" h="1264586">
                <a:moveTo>
                  <a:pt x="0" y="1014488"/>
                </a:moveTo>
                <a:lnTo>
                  <a:pt x="0" y="1264586"/>
                </a:lnTo>
                <a:lnTo>
                  <a:pt x="7559981" y="1264586"/>
                </a:lnTo>
                <a:lnTo>
                  <a:pt x="7559981" y="1017250"/>
                </a:lnTo>
                <a:lnTo>
                  <a:pt x="201239" y="1017250"/>
                </a:lnTo>
                <a:lnTo>
                  <a:pt x="0" y="1014488"/>
                </a:lnTo>
              </a:path>
              <a:path w="7559981" h="1264586">
                <a:moveTo>
                  <a:pt x="7559981" y="0"/>
                </a:moveTo>
                <a:lnTo>
                  <a:pt x="7022189" y="62530"/>
                </a:lnTo>
                <a:lnTo>
                  <a:pt x="6512774" y="127876"/>
                </a:lnTo>
                <a:lnTo>
                  <a:pt x="6292799" y="160734"/>
                </a:lnTo>
                <a:lnTo>
                  <a:pt x="6072824" y="197371"/>
                </a:lnTo>
                <a:lnTo>
                  <a:pt x="5835483" y="240532"/>
                </a:lnTo>
                <a:lnTo>
                  <a:pt x="4623837" y="480508"/>
                </a:lnTo>
                <a:lnTo>
                  <a:pt x="3911039" y="612116"/>
                </a:lnTo>
                <a:lnTo>
                  <a:pt x="3407040" y="696811"/>
                </a:lnTo>
                <a:lnTo>
                  <a:pt x="2890080" y="776345"/>
                </a:lnTo>
                <a:lnTo>
                  <a:pt x="2368800" y="848386"/>
                </a:lnTo>
                <a:lnTo>
                  <a:pt x="1851840" y="910599"/>
                </a:lnTo>
                <a:lnTo>
                  <a:pt x="1597680" y="937291"/>
                </a:lnTo>
                <a:lnTo>
                  <a:pt x="1347840" y="960650"/>
                </a:lnTo>
                <a:lnTo>
                  <a:pt x="1103399" y="980385"/>
                </a:lnTo>
                <a:lnTo>
                  <a:pt x="865439" y="996205"/>
                </a:lnTo>
                <a:lnTo>
                  <a:pt x="635039" y="1007816"/>
                </a:lnTo>
                <a:lnTo>
                  <a:pt x="413279" y="1014929"/>
                </a:lnTo>
                <a:lnTo>
                  <a:pt x="201239" y="1017250"/>
                </a:lnTo>
                <a:lnTo>
                  <a:pt x="7559981" y="1017250"/>
                </a:lnTo>
                <a:lnTo>
                  <a:pt x="7559981" y="0"/>
                </a:lnTo>
              </a:path>
            </a:pathLst>
          </a:custGeom>
          <a:solidFill>
            <a:srgbClr val="3E4C5B"/>
          </a:solidFill>
        </p:spPr>
        <p:txBody>
          <a:bodyPr wrap="square" lIns="0" tIns="0" rIns="0" bIns="0" rtlCol="0">
            <a:noAutofit/>
          </a:bodyPr>
          <a:lstStyle/>
          <a:p>
            <a:endParaRPr/>
          </a:p>
        </p:txBody>
      </p:sp>
      <p:sp>
        <p:nvSpPr>
          <p:cNvPr id="4" name="object 4"/>
          <p:cNvSpPr/>
          <p:nvPr/>
        </p:nvSpPr>
        <p:spPr>
          <a:xfrm>
            <a:off x="12" y="9985172"/>
            <a:ext cx="7559994" cy="706830"/>
          </a:xfrm>
          <a:custGeom>
            <a:avLst/>
            <a:gdLst/>
            <a:ahLst/>
            <a:cxnLst/>
            <a:rect l="l" t="t" r="r" b="b"/>
            <a:pathLst>
              <a:path w="7559994" h="706830">
                <a:moveTo>
                  <a:pt x="1399818" y="0"/>
                </a:moveTo>
                <a:lnTo>
                  <a:pt x="1130844" y="3592"/>
                </a:lnTo>
                <a:lnTo>
                  <a:pt x="862842" y="11856"/>
                </a:lnTo>
                <a:lnTo>
                  <a:pt x="596783" y="25131"/>
                </a:lnTo>
                <a:lnTo>
                  <a:pt x="333641" y="43757"/>
                </a:lnTo>
                <a:lnTo>
                  <a:pt x="74386" y="68075"/>
                </a:lnTo>
                <a:lnTo>
                  <a:pt x="0" y="76949"/>
                </a:lnTo>
                <a:lnTo>
                  <a:pt x="0" y="706830"/>
                </a:lnTo>
                <a:lnTo>
                  <a:pt x="7559994" y="706830"/>
                </a:lnTo>
                <a:lnTo>
                  <a:pt x="7559994" y="456729"/>
                </a:lnTo>
                <a:lnTo>
                  <a:pt x="6459499" y="423683"/>
                </a:lnTo>
                <a:lnTo>
                  <a:pt x="6208771" y="411693"/>
                </a:lnTo>
                <a:lnTo>
                  <a:pt x="5967503" y="396235"/>
                </a:lnTo>
                <a:lnTo>
                  <a:pt x="5847203" y="386808"/>
                </a:lnTo>
                <a:lnTo>
                  <a:pt x="5725414" y="376037"/>
                </a:lnTo>
                <a:lnTo>
                  <a:pt x="5472222" y="349825"/>
                </a:lnTo>
                <a:lnTo>
                  <a:pt x="5197646" y="316326"/>
                </a:lnTo>
                <a:lnTo>
                  <a:pt x="4349513" y="197381"/>
                </a:lnTo>
                <a:lnTo>
                  <a:pt x="3929177" y="146125"/>
                </a:lnTo>
                <a:lnTo>
                  <a:pt x="3469961" y="98584"/>
                </a:lnTo>
                <a:lnTo>
                  <a:pt x="3228203" y="77057"/>
                </a:lnTo>
                <a:lnTo>
                  <a:pt x="2979641" y="57479"/>
                </a:lnTo>
                <a:lnTo>
                  <a:pt x="2725247" y="40191"/>
                </a:lnTo>
                <a:lnTo>
                  <a:pt x="2465993" y="25532"/>
                </a:lnTo>
                <a:lnTo>
                  <a:pt x="2202852" y="13844"/>
                </a:lnTo>
                <a:lnTo>
                  <a:pt x="1936794" y="5465"/>
                </a:lnTo>
                <a:lnTo>
                  <a:pt x="1668792" y="737"/>
                </a:lnTo>
                <a:lnTo>
                  <a:pt x="1399818" y="0"/>
                </a:lnTo>
              </a:path>
            </a:pathLst>
          </a:custGeom>
          <a:solidFill>
            <a:srgbClr val="3E4C5B"/>
          </a:solidFill>
        </p:spPr>
        <p:txBody>
          <a:bodyPr wrap="square" lIns="0" tIns="0" rIns="0" bIns="0" rtlCol="0">
            <a:noAutofit/>
          </a:bodyPr>
          <a:lstStyle/>
          <a:p>
            <a:endParaRPr/>
          </a:p>
        </p:txBody>
      </p:sp>
      <p:sp>
        <p:nvSpPr>
          <p:cNvPr id="5" name="object 5"/>
          <p:cNvSpPr txBox="1"/>
          <p:nvPr/>
        </p:nvSpPr>
        <p:spPr>
          <a:xfrm>
            <a:off x="707306" y="1697328"/>
            <a:ext cx="4459605" cy="1350645"/>
          </a:xfrm>
          <a:prstGeom prst="rect">
            <a:avLst/>
          </a:prstGeom>
        </p:spPr>
        <p:txBody>
          <a:bodyPr vert="horz" wrap="square" lIns="0" tIns="0" rIns="0" bIns="0" rtlCol="0">
            <a:noAutofit/>
          </a:bodyPr>
          <a:lstStyle/>
          <a:p>
            <a:pPr marL="12700">
              <a:lnSpc>
                <a:spcPct val="100000"/>
              </a:lnSpc>
            </a:pPr>
            <a:r>
              <a:rPr lang="en-US" sz="2100" b="1" dirty="0">
                <a:solidFill>
                  <a:srgbClr val="E36031"/>
                </a:solidFill>
                <a:latin typeface="Arial"/>
                <a:cs typeface="Arial"/>
              </a:rPr>
              <a:t>ATTITUDES THAT ADD VALUE</a:t>
            </a:r>
          </a:p>
          <a:p>
            <a:pPr>
              <a:lnSpc>
                <a:spcPts val="1000"/>
              </a:lnSpc>
            </a:pPr>
            <a:endParaRPr sz="1000" dirty="0"/>
          </a:p>
          <a:p>
            <a:pPr>
              <a:lnSpc>
                <a:spcPts val="1200"/>
              </a:lnSpc>
              <a:spcBef>
                <a:spcPts val="38"/>
              </a:spcBef>
            </a:pPr>
            <a:endParaRPr sz="1200" dirty="0"/>
          </a:p>
          <a:p>
            <a:pPr marL="250825" indent="-238760">
              <a:lnSpc>
                <a:spcPct val="100000"/>
              </a:lnSpc>
              <a:buClr>
                <a:srgbClr val="3D4B5B"/>
              </a:buClr>
              <a:buFont typeface="Arial"/>
              <a:buChar char="•"/>
              <a:tabLst>
                <a:tab pos="250825" algn="l"/>
              </a:tabLst>
            </a:pPr>
            <a:r>
              <a:rPr lang="en-US" sz="1400" dirty="0">
                <a:solidFill>
                  <a:srgbClr val="3D4B5B"/>
                </a:solidFill>
                <a:latin typeface="Arial"/>
                <a:cs typeface="Arial"/>
              </a:rPr>
              <a:t>Acting ethically;</a:t>
            </a:r>
          </a:p>
          <a:p>
            <a:pPr>
              <a:lnSpc>
                <a:spcPts val="1000"/>
              </a:lnSpc>
              <a:buClr>
                <a:srgbClr val="3D4B5B"/>
              </a:buClr>
              <a:buFont typeface="Arial"/>
              <a:buChar char="•"/>
            </a:pPr>
            <a:endParaRPr sz="1000" dirty="0"/>
          </a:p>
          <a:p>
            <a:pPr>
              <a:lnSpc>
                <a:spcPts val="1300"/>
              </a:lnSpc>
              <a:spcBef>
                <a:spcPts val="78"/>
              </a:spcBef>
              <a:buClr>
                <a:srgbClr val="3D4B5B"/>
              </a:buClr>
              <a:buFont typeface="Arial"/>
              <a:buChar char="•"/>
            </a:pPr>
            <a:endParaRPr sz="1300" dirty="0"/>
          </a:p>
          <a:p>
            <a:pPr marL="250825" indent="-238760">
              <a:lnSpc>
                <a:spcPct val="100000"/>
              </a:lnSpc>
              <a:buClr>
                <a:srgbClr val="3D4B5B"/>
              </a:buClr>
              <a:buFont typeface="Arial"/>
              <a:buChar char="•"/>
              <a:tabLst>
                <a:tab pos="250825" algn="l"/>
              </a:tabLst>
            </a:pPr>
            <a:r>
              <a:rPr lang="en-US" sz="1400" dirty="0">
                <a:solidFill>
                  <a:srgbClr val="3D4B5B"/>
                </a:solidFill>
                <a:latin typeface="Arial"/>
                <a:cs typeface="Arial"/>
              </a:rPr>
              <a:t>Effective compliance with this Code of Ethics;</a:t>
            </a:r>
          </a:p>
        </p:txBody>
      </p:sp>
      <p:sp>
        <p:nvSpPr>
          <p:cNvPr id="6" name="object 6"/>
          <p:cNvSpPr txBox="1"/>
          <p:nvPr/>
        </p:nvSpPr>
        <p:spPr>
          <a:xfrm>
            <a:off x="707306" y="3332539"/>
            <a:ext cx="5313680" cy="230504"/>
          </a:xfrm>
          <a:prstGeom prst="rect">
            <a:avLst/>
          </a:prstGeom>
        </p:spPr>
        <p:txBody>
          <a:bodyPr vert="horz" wrap="square" lIns="0" tIns="0" rIns="0" bIns="0" rtlCol="0">
            <a:noAutofit/>
          </a:bodyPr>
          <a:lstStyle/>
          <a:p>
            <a:pPr marL="250825" indent="-238760">
              <a:lnSpc>
                <a:spcPct val="100000"/>
              </a:lnSpc>
              <a:buClr>
                <a:srgbClr val="3D4B5B"/>
              </a:buClr>
              <a:buFont typeface="Arial"/>
              <a:buChar char="•"/>
              <a:tabLst>
                <a:tab pos="250825" algn="l"/>
              </a:tabLst>
            </a:pPr>
            <a:r>
              <a:rPr lang="en-US" sz="1400">
                <a:solidFill>
                  <a:srgbClr val="3D4B5B"/>
                </a:solidFill>
                <a:latin typeface="Arial"/>
                <a:cs typeface="Arial"/>
              </a:rPr>
              <a:t>Compliance with applicable laws and regulations;</a:t>
            </a:r>
          </a:p>
        </p:txBody>
      </p:sp>
      <p:sp>
        <p:nvSpPr>
          <p:cNvPr id="7" name="object 7"/>
          <p:cNvSpPr txBox="1"/>
          <p:nvPr/>
        </p:nvSpPr>
        <p:spPr>
          <a:xfrm>
            <a:off x="707306" y="3847982"/>
            <a:ext cx="3050540" cy="230504"/>
          </a:xfrm>
          <a:prstGeom prst="rect">
            <a:avLst/>
          </a:prstGeom>
        </p:spPr>
        <p:txBody>
          <a:bodyPr vert="horz" wrap="square" lIns="0" tIns="0" rIns="0" bIns="0" rtlCol="0">
            <a:noAutofit/>
          </a:bodyPr>
          <a:lstStyle/>
          <a:p>
            <a:pPr marL="250825" indent="-238760">
              <a:lnSpc>
                <a:spcPct val="100000"/>
              </a:lnSpc>
              <a:buClr>
                <a:srgbClr val="3D4B5B"/>
              </a:buClr>
              <a:buFont typeface="Arial"/>
              <a:buChar char="•"/>
              <a:tabLst>
                <a:tab pos="250825" algn="l"/>
              </a:tabLst>
            </a:pPr>
            <a:r>
              <a:rPr lang="en-US" sz="1400" dirty="0">
                <a:solidFill>
                  <a:srgbClr val="3D4B5B"/>
                </a:solidFill>
                <a:latin typeface="Arial"/>
                <a:cs typeface="Arial"/>
              </a:rPr>
              <a:t>Helping and respecting others;</a:t>
            </a:r>
          </a:p>
        </p:txBody>
      </p:sp>
      <p:sp>
        <p:nvSpPr>
          <p:cNvPr id="8" name="object 8"/>
          <p:cNvSpPr txBox="1"/>
          <p:nvPr/>
        </p:nvSpPr>
        <p:spPr>
          <a:xfrm>
            <a:off x="707307" y="4388872"/>
            <a:ext cx="6315794" cy="2643505"/>
          </a:xfrm>
          <a:prstGeom prst="rect">
            <a:avLst/>
          </a:prstGeom>
        </p:spPr>
        <p:txBody>
          <a:bodyPr vert="horz" wrap="square" lIns="0" tIns="0" rIns="0" bIns="0" rtlCol="0">
            <a:noAutofit/>
          </a:bodyPr>
          <a:lstStyle/>
          <a:p>
            <a:pPr marL="12065">
              <a:lnSpc>
                <a:spcPts val="1330"/>
              </a:lnSpc>
              <a:buClr>
                <a:srgbClr val="3D4B5B"/>
              </a:buClr>
              <a:tabLst>
                <a:tab pos="250825" algn="l"/>
              </a:tabLst>
            </a:pPr>
            <a:endParaRPr sz="1400" dirty="0">
              <a:latin typeface="Arial"/>
              <a:cs typeface="Arial"/>
            </a:endParaRPr>
          </a:p>
        </p:txBody>
      </p:sp>
      <p:sp>
        <p:nvSpPr>
          <p:cNvPr id="9" name="object 9"/>
          <p:cNvSpPr txBox="1"/>
          <p:nvPr/>
        </p:nvSpPr>
        <p:spPr>
          <a:xfrm>
            <a:off x="707306" y="6940635"/>
            <a:ext cx="4999990" cy="230504"/>
          </a:xfrm>
          <a:prstGeom prst="rect">
            <a:avLst/>
          </a:prstGeom>
        </p:spPr>
        <p:txBody>
          <a:bodyPr vert="horz" wrap="square" lIns="0" tIns="0" rIns="0" bIns="0" rtlCol="0">
            <a:noAutofit/>
          </a:bodyPr>
          <a:lstStyle/>
          <a:p>
            <a:pPr marL="250825" indent="-238760">
              <a:lnSpc>
                <a:spcPct val="100000"/>
              </a:lnSpc>
              <a:buClr>
                <a:srgbClr val="3D4B5B"/>
              </a:buClr>
              <a:buFont typeface="Arial"/>
              <a:buChar char="•"/>
              <a:tabLst>
                <a:tab pos="250825" algn="l"/>
              </a:tabLst>
            </a:pPr>
            <a:r>
              <a:rPr lang="en-US" sz="1400" dirty="0">
                <a:solidFill>
                  <a:srgbClr val="3D4B5B"/>
                </a:solidFill>
                <a:latin typeface="Arial"/>
                <a:cs typeface="Arial"/>
              </a:rPr>
              <a:t>Reporting violations of this Code of Ethics;</a:t>
            </a:r>
          </a:p>
        </p:txBody>
      </p:sp>
      <p:sp>
        <p:nvSpPr>
          <p:cNvPr id="10" name="object 10"/>
          <p:cNvSpPr txBox="1"/>
          <p:nvPr/>
        </p:nvSpPr>
        <p:spPr>
          <a:xfrm>
            <a:off x="707306" y="7456077"/>
            <a:ext cx="4459605" cy="230504"/>
          </a:xfrm>
          <a:prstGeom prst="rect">
            <a:avLst/>
          </a:prstGeom>
        </p:spPr>
        <p:txBody>
          <a:bodyPr vert="horz" wrap="square" lIns="0" tIns="0" rIns="0" bIns="0" rtlCol="0">
            <a:noAutofit/>
          </a:bodyPr>
          <a:lstStyle/>
          <a:p>
            <a:pPr marL="250825" indent="-238760">
              <a:buClr>
                <a:srgbClr val="3D4B5B"/>
              </a:buClr>
              <a:buFont typeface="Arial"/>
              <a:buChar char="•"/>
              <a:tabLst>
                <a:tab pos="250825" algn="l"/>
              </a:tabLst>
            </a:pPr>
            <a:r>
              <a:rPr lang="en-US" sz="1400" dirty="0">
                <a:solidFill>
                  <a:srgbClr val="3D4B5B"/>
                </a:solidFill>
                <a:latin typeface="Arial"/>
                <a:cs typeface="Arial"/>
              </a:rPr>
              <a:t>Reports of possible risks to the health and operation</a:t>
            </a:r>
          </a:p>
          <a:p>
            <a:pPr marL="250825" indent="-238760">
              <a:buClr>
                <a:srgbClr val="3D4B5B"/>
              </a:buClr>
              <a:buFont typeface="Arial"/>
              <a:buChar char="•"/>
              <a:tabLst>
                <a:tab pos="250825" algn="l"/>
              </a:tabLst>
            </a:pPr>
            <a:endParaRPr lang="en-US" sz="1400" dirty="0">
              <a:solidFill>
                <a:srgbClr val="3D4B5B"/>
              </a:solidFill>
              <a:latin typeface="Arial"/>
              <a:cs typeface="Arial"/>
            </a:endParaRPr>
          </a:p>
          <a:p>
            <a:pPr marL="182563" indent="84138">
              <a:buClr>
                <a:srgbClr val="3D4B5B"/>
              </a:buClr>
              <a:tabLst>
                <a:tab pos="250825" algn="l"/>
              </a:tabLst>
            </a:pPr>
            <a:r>
              <a:rPr lang="en-US" sz="1400" dirty="0">
                <a:solidFill>
                  <a:srgbClr val="3D4B5B"/>
                </a:solidFill>
                <a:latin typeface="Arial"/>
                <a:cs typeface="Arial"/>
              </a:rPr>
              <a:t> of the company.</a:t>
            </a:r>
          </a:p>
          <a:p>
            <a:pPr marL="250825" indent="-238760">
              <a:lnSpc>
                <a:spcPct val="100000"/>
              </a:lnSpc>
              <a:buClr>
                <a:srgbClr val="3D4B5B"/>
              </a:buClr>
              <a:buFont typeface="Arial"/>
              <a:buChar char="•"/>
              <a:tabLst>
                <a:tab pos="250825" algn="l"/>
              </a:tabLst>
            </a:pPr>
            <a:endParaRPr lang="en-US" sz="1400" dirty="0">
              <a:solidFill>
                <a:srgbClr val="3D4B5B"/>
              </a:solidFill>
              <a:latin typeface="Arial"/>
              <a:cs typeface="Arial"/>
            </a:endParaRPr>
          </a:p>
        </p:txBody>
      </p:sp>
      <p:sp>
        <p:nvSpPr>
          <p:cNvPr id="11" name="object 11"/>
          <p:cNvSpPr txBox="1"/>
          <p:nvPr/>
        </p:nvSpPr>
        <p:spPr>
          <a:xfrm>
            <a:off x="945734" y="7971519"/>
            <a:ext cx="1810165" cy="230504"/>
          </a:xfrm>
          <a:prstGeom prst="rect">
            <a:avLst/>
          </a:prstGeom>
        </p:spPr>
        <p:txBody>
          <a:bodyPr vert="horz" wrap="square" lIns="0" tIns="0" rIns="0" bIns="0" rtlCol="0">
            <a:noAutofit/>
          </a:bodyPr>
          <a:lstStyle/>
          <a:p>
            <a:pPr marL="12700">
              <a:lnSpc>
                <a:spcPct val="100000"/>
              </a:lnSpc>
            </a:pPr>
            <a:endParaRPr lang="en-US" sz="1400" dirty="0">
              <a:solidFill>
                <a:srgbClr val="3D4B5B"/>
              </a:solidFill>
              <a:latin typeface="Arial"/>
              <a:cs typeface="Arial"/>
            </a:endParaRPr>
          </a:p>
        </p:txBody>
      </p:sp>
      <p:sp>
        <p:nvSpPr>
          <p:cNvPr id="12" name="object 12"/>
          <p:cNvSpPr txBox="1"/>
          <p:nvPr/>
        </p:nvSpPr>
        <p:spPr>
          <a:xfrm>
            <a:off x="8267306" y="1697328"/>
            <a:ext cx="4242194" cy="344805"/>
          </a:xfrm>
          <a:prstGeom prst="rect">
            <a:avLst/>
          </a:prstGeom>
        </p:spPr>
        <p:txBody>
          <a:bodyPr vert="horz" wrap="square" lIns="0" tIns="0" rIns="0" bIns="0" rtlCol="0">
            <a:noAutofit/>
          </a:bodyPr>
          <a:lstStyle/>
          <a:p>
            <a:pPr marL="12700">
              <a:lnSpc>
                <a:spcPct val="100000"/>
              </a:lnSpc>
            </a:pPr>
            <a:r>
              <a:rPr lang="en-US" sz="2100" b="1" dirty="0">
                <a:solidFill>
                  <a:srgbClr val="E36031"/>
                </a:solidFill>
                <a:latin typeface="Arial"/>
                <a:cs typeface="Arial"/>
              </a:rPr>
              <a:t>REPROACHFUL ATTITUDES</a:t>
            </a:r>
          </a:p>
        </p:txBody>
      </p:sp>
      <p:sp>
        <p:nvSpPr>
          <p:cNvPr id="13" name="object 13"/>
          <p:cNvSpPr txBox="1"/>
          <p:nvPr/>
        </p:nvSpPr>
        <p:spPr>
          <a:xfrm>
            <a:off x="8267306" y="2268828"/>
            <a:ext cx="5680710" cy="230504"/>
          </a:xfrm>
          <a:prstGeom prst="rect">
            <a:avLst/>
          </a:prstGeom>
        </p:spPr>
        <p:txBody>
          <a:bodyPr vert="horz" wrap="square" lIns="0" tIns="0" rIns="0" bIns="0" rtlCol="0">
            <a:noAutofit/>
          </a:bodyPr>
          <a:lstStyle/>
          <a:p>
            <a:pPr marL="250825" indent="-238760">
              <a:lnSpc>
                <a:spcPct val="100000"/>
              </a:lnSpc>
              <a:buClr>
                <a:srgbClr val="3D4B5B"/>
              </a:buClr>
              <a:buFont typeface="Arial"/>
              <a:buChar char="•"/>
              <a:tabLst>
                <a:tab pos="250825" algn="l"/>
              </a:tabLst>
            </a:pPr>
            <a:r>
              <a:rPr lang="en-US" sz="1400" dirty="0">
                <a:solidFill>
                  <a:srgbClr val="3D4B5B"/>
                </a:solidFill>
                <a:latin typeface="Arial"/>
                <a:cs typeface="Arial"/>
              </a:rPr>
              <a:t>Requesting personal services for the benefit of</a:t>
            </a:r>
          </a:p>
        </p:txBody>
      </p:sp>
      <p:sp>
        <p:nvSpPr>
          <p:cNvPr id="14" name="object 14"/>
          <p:cNvSpPr txBox="1"/>
          <p:nvPr/>
        </p:nvSpPr>
        <p:spPr>
          <a:xfrm>
            <a:off x="8505735" y="2751377"/>
            <a:ext cx="2729230" cy="230504"/>
          </a:xfrm>
          <a:prstGeom prst="rect">
            <a:avLst/>
          </a:prstGeom>
        </p:spPr>
        <p:txBody>
          <a:bodyPr vert="horz" wrap="square" lIns="0" tIns="0" rIns="0" bIns="0" rtlCol="0">
            <a:noAutofit/>
          </a:bodyPr>
          <a:lstStyle/>
          <a:p>
            <a:pPr marL="12700">
              <a:lnSpc>
                <a:spcPct val="100000"/>
              </a:lnSpc>
            </a:pPr>
            <a:r>
              <a:rPr lang="en-US" sz="1400" dirty="0">
                <a:solidFill>
                  <a:srgbClr val="3D4B5B"/>
                </a:solidFill>
                <a:latin typeface="Arial"/>
                <a:cs typeface="Arial"/>
              </a:rPr>
              <a:t>any other employee;</a:t>
            </a:r>
          </a:p>
        </p:txBody>
      </p:sp>
      <p:sp>
        <p:nvSpPr>
          <p:cNvPr id="15" name="object 15"/>
          <p:cNvSpPr txBox="1"/>
          <p:nvPr/>
        </p:nvSpPr>
        <p:spPr>
          <a:xfrm>
            <a:off x="8267306" y="3233926"/>
            <a:ext cx="6123305" cy="230504"/>
          </a:xfrm>
          <a:prstGeom prst="rect">
            <a:avLst/>
          </a:prstGeom>
        </p:spPr>
        <p:txBody>
          <a:bodyPr vert="horz" wrap="square" lIns="0" tIns="0" rIns="0" bIns="0" rtlCol="0">
            <a:noAutofit/>
          </a:bodyPr>
          <a:lstStyle/>
          <a:p>
            <a:pPr marL="250825" indent="-238760">
              <a:lnSpc>
                <a:spcPct val="100000"/>
              </a:lnSpc>
              <a:buClr>
                <a:srgbClr val="3D4B5B"/>
              </a:buClr>
              <a:buFont typeface="Arial"/>
              <a:buChar char="•"/>
              <a:tabLst>
                <a:tab pos="250825" algn="l"/>
              </a:tabLst>
            </a:pPr>
            <a:r>
              <a:rPr lang="en-US" sz="1400" dirty="0">
                <a:solidFill>
                  <a:srgbClr val="3D4B5B"/>
                </a:solidFill>
                <a:latin typeface="Arial"/>
                <a:cs typeface="Arial"/>
              </a:rPr>
              <a:t>Carrying out acts that could be considered or induced</a:t>
            </a:r>
          </a:p>
        </p:txBody>
      </p:sp>
      <p:sp>
        <p:nvSpPr>
          <p:cNvPr id="16" name="object 16"/>
          <p:cNvSpPr txBox="1"/>
          <p:nvPr/>
        </p:nvSpPr>
        <p:spPr>
          <a:xfrm>
            <a:off x="8505735" y="3716476"/>
            <a:ext cx="2921000" cy="230504"/>
          </a:xfrm>
          <a:prstGeom prst="rect">
            <a:avLst/>
          </a:prstGeom>
        </p:spPr>
        <p:txBody>
          <a:bodyPr vert="horz" wrap="square" lIns="0" tIns="0" rIns="0" bIns="0" rtlCol="0">
            <a:noAutofit/>
          </a:bodyPr>
          <a:lstStyle/>
          <a:p>
            <a:pPr marL="12700">
              <a:lnSpc>
                <a:spcPct val="100000"/>
              </a:lnSpc>
            </a:pPr>
            <a:r>
              <a:rPr lang="en-US" sz="1400" dirty="0">
                <a:solidFill>
                  <a:srgbClr val="3D4B5B"/>
                </a:solidFill>
                <a:latin typeface="Arial"/>
                <a:cs typeface="Arial"/>
              </a:rPr>
              <a:t>as moral or sexual harassment;</a:t>
            </a:r>
          </a:p>
        </p:txBody>
      </p:sp>
      <p:sp>
        <p:nvSpPr>
          <p:cNvPr id="18" name="object 18"/>
          <p:cNvSpPr txBox="1"/>
          <p:nvPr/>
        </p:nvSpPr>
        <p:spPr>
          <a:xfrm>
            <a:off x="8267306" y="7099300"/>
            <a:ext cx="2955290" cy="230504"/>
          </a:xfrm>
          <a:prstGeom prst="rect">
            <a:avLst/>
          </a:prstGeom>
        </p:spPr>
        <p:txBody>
          <a:bodyPr vert="horz" wrap="square" lIns="0" tIns="0" rIns="0" bIns="0" rtlCol="0">
            <a:noAutofit/>
          </a:bodyPr>
          <a:lstStyle/>
          <a:p>
            <a:pPr marL="250825" indent="-238760">
              <a:lnSpc>
                <a:spcPct val="100000"/>
              </a:lnSpc>
              <a:buClr>
                <a:srgbClr val="3D4B5B"/>
              </a:buClr>
              <a:buFont typeface="Arial"/>
              <a:buChar char="•"/>
              <a:tabLst>
                <a:tab pos="250825" algn="l"/>
              </a:tabLst>
            </a:pPr>
            <a:r>
              <a:rPr lang="en-US" sz="1400" dirty="0">
                <a:solidFill>
                  <a:srgbClr val="3D4B5B"/>
                </a:solidFill>
                <a:latin typeface="Arial"/>
                <a:cs typeface="Arial"/>
              </a:rPr>
              <a:t>Threats for any purpose;</a:t>
            </a:r>
          </a:p>
        </p:txBody>
      </p:sp>
      <p:sp>
        <p:nvSpPr>
          <p:cNvPr id="19" name="object 19"/>
          <p:cNvSpPr txBox="1"/>
          <p:nvPr/>
        </p:nvSpPr>
        <p:spPr>
          <a:xfrm>
            <a:off x="8267306" y="7632700"/>
            <a:ext cx="3290570" cy="230504"/>
          </a:xfrm>
          <a:prstGeom prst="rect">
            <a:avLst/>
          </a:prstGeom>
        </p:spPr>
        <p:txBody>
          <a:bodyPr vert="horz" wrap="square" lIns="0" tIns="0" rIns="0" bIns="0" rtlCol="0">
            <a:noAutofit/>
          </a:bodyPr>
          <a:lstStyle/>
          <a:p>
            <a:pPr marL="250825" indent="-238760">
              <a:lnSpc>
                <a:spcPct val="100000"/>
              </a:lnSpc>
              <a:buClr>
                <a:srgbClr val="3D4B5B"/>
              </a:buClr>
              <a:buFont typeface="Arial"/>
              <a:buChar char="•"/>
              <a:tabLst>
                <a:tab pos="250825" algn="l"/>
              </a:tabLst>
            </a:pPr>
            <a:r>
              <a:rPr lang="en-US" sz="1400" dirty="0">
                <a:solidFill>
                  <a:srgbClr val="3D4B5B"/>
                </a:solidFill>
                <a:latin typeface="Arial"/>
                <a:cs typeface="Arial"/>
              </a:rPr>
              <a:t>Violation of this Code of Ethics;</a:t>
            </a:r>
          </a:p>
        </p:txBody>
      </p:sp>
      <p:sp>
        <p:nvSpPr>
          <p:cNvPr id="22" name="CaixaDeTexto 21">
            <a:extLst>
              <a:ext uri="{FF2B5EF4-FFF2-40B4-BE49-F238E27FC236}">
                <a16:creationId xmlns:a16="http://schemas.microsoft.com/office/drawing/2014/main" id="{5564DC57-4FFA-83A5-58C8-B1DBB3800D42}"/>
              </a:ext>
            </a:extLst>
          </p:cNvPr>
          <p:cNvSpPr txBox="1"/>
          <p:nvPr/>
        </p:nvSpPr>
        <p:spPr>
          <a:xfrm>
            <a:off x="622112" y="4084986"/>
            <a:ext cx="6315794" cy="2691571"/>
          </a:xfrm>
          <a:prstGeom prst="rect">
            <a:avLst/>
          </a:prstGeom>
          <a:noFill/>
        </p:spPr>
        <p:txBody>
          <a:bodyPr wrap="square">
            <a:spAutoFit/>
          </a:bodyPr>
          <a:lstStyle/>
          <a:p>
            <a:pPr marL="285750" indent="-285750">
              <a:lnSpc>
                <a:spcPct val="250000"/>
              </a:lnSpc>
              <a:buFont typeface="Arial" panose="020B0604020202020204" pitchFamily="34" charset="0"/>
              <a:buChar char="•"/>
            </a:pPr>
            <a:r>
              <a:rPr lang="en-US" sz="1400" dirty="0">
                <a:solidFill>
                  <a:srgbClr val="3D4B5B"/>
                </a:solidFill>
                <a:latin typeface="Arial"/>
                <a:cs typeface="Arial"/>
              </a:rPr>
              <a:t>Complete all necessary training and certifications;</a:t>
            </a:r>
          </a:p>
          <a:p>
            <a:pPr marL="285750" indent="-285750">
              <a:lnSpc>
                <a:spcPct val="250000"/>
              </a:lnSpc>
              <a:buFont typeface="Arial" panose="020B0604020202020204" pitchFamily="34" charset="0"/>
              <a:buChar char="•"/>
            </a:pPr>
            <a:r>
              <a:rPr lang="en-US" sz="1400" dirty="0">
                <a:solidFill>
                  <a:srgbClr val="3D4B5B"/>
                </a:solidFill>
                <a:latin typeface="Arial"/>
                <a:cs typeface="Arial"/>
              </a:rPr>
              <a:t>Preserving and guarding the institution's assets;</a:t>
            </a:r>
          </a:p>
          <a:p>
            <a:pPr marL="285750" indent="-285750">
              <a:lnSpc>
                <a:spcPct val="250000"/>
              </a:lnSpc>
              <a:buFont typeface="Arial" panose="020B0604020202020204" pitchFamily="34" charset="0"/>
              <a:buChar char="•"/>
            </a:pPr>
            <a:r>
              <a:rPr lang="en-US" sz="1400" dirty="0">
                <a:solidFill>
                  <a:srgbClr val="3D4B5B"/>
                </a:solidFill>
                <a:latin typeface="Arial"/>
                <a:cs typeface="Arial"/>
              </a:rPr>
              <a:t>Protecting assets;</a:t>
            </a:r>
          </a:p>
          <a:p>
            <a:pPr marL="285750" indent="-285750">
              <a:lnSpc>
                <a:spcPct val="250000"/>
              </a:lnSpc>
              <a:buFont typeface="Arial" panose="020B0604020202020204" pitchFamily="34" charset="0"/>
              <a:buChar char="•"/>
            </a:pPr>
            <a:r>
              <a:rPr lang="en-US" sz="1400" dirty="0">
                <a:solidFill>
                  <a:srgbClr val="3D4B5B"/>
                </a:solidFill>
                <a:latin typeface="Arial"/>
                <a:cs typeface="Arial"/>
              </a:rPr>
              <a:t>Respecting and preserving uniforms, not altering their colors, shapes and/or patterns;</a:t>
            </a:r>
          </a:p>
        </p:txBody>
      </p:sp>
      <p:sp>
        <p:nvSpPr>
          <p:cNvPr id="23" name="CaixaDeTexto 22">
            <a:extLst>
              <a:ext uri="{FF2B5EF4-FFF2-40B4-BE49-F238E27FC236}">
                <a16:creationId xmlns:a16="http://schemas.microsoft.com/office/drawing/2014/main" id="{D118E26C-6735-7F13-F572-D1077E5DA3B9}"/>
              </a:ext>
            </a:extLst>
          </p:cNvPr>
          <p:cNvSpPr txBox="1"/>
          <p:nvPr/>
        </p:nvSpPr>
        <p:spPr>
          <a:xfrm>
            <a:off x="8171061" y="4020892"/>
            <a:ext cx="6315794" cy="3332515"/>
          </a:xfrm>
          <a:prstGeom prst="rect">
            <a:avLst/>
          </a:prstGeom>
          <a:noFill/>
        </p:spPr>
        <p:txBody>
          <a:bodyPr wrap="square">
            <a:spAutoFit/>
          </a:bodyPr>
          <a:lstStyle/>
          <a:p>
            <a:pPr marL="285750" indent="-285750">
              <a:lnSpc>
                <a:spcPct val="220000"/>
              </a:lnSpc>
              <a:buFont typeface="Arial" panose="020B0604020202020204" pitchFamily="34" charset="0"/>
              <a:buChar char="•"/>
            </a:pPr>
            <a:r>
              <a:rPr lang="en-US" sz="1400" dirty="0">
                <a:solidFill>
                  <a:srgbClr val="3D4B5B"/>
                </a:solidFill>
                <a:latin typeface="Arial"/>
                <a:cs typeface="Arial"/>
              </a:rPr>
              <a:t>Discrimination against others of any nature;</a:t>
            </a:r>
          </a:p>
          <a:p>
            <a:pPr marL="285750" indent="-285750">
              <a:lnSpc>
                <a:spcPct val="220000"/>
              </a:lnSpc>
              <a:buFont typeface="Arial" panose="020B0604020202020204" pitchFamily="34" charset="0"/>
              <a:buChar char="•"/>
            </a:pPr>
            <a:r>
              <a:rPr lang="en-US" sz="1400" dirty="0">
                <a:solidFill>
                  <a:srgbClr val="3D4B5B"/>
                </a:solidFill>
                <a:latin typeface="Arial"/>
                <a:cs typeface="Arial"/>
              </a:rPr>
              <a:t>Practicing disrespectful acts towards others, offending, harassing or humiliating;</a:t>
            </a:r>
          </a:p>
          <a:p>
            <a:pPr marL="285750" indent="-285750">
              <a:lnSpc>
                <a:spcPct val="220000"/>
              </a:lnSpc>
              <a:buFont typeface="Arial" panose="020B0604020202020204" pitchFamily="34" charset="0"/>
              <a:buChar char="•"/>
            </a:pPr>
            <a:r>
              <a:rPr lang="en-US" sz="1400" dirty="0">
                <a:solidFill>
                  <a:srgbClr val="3D4B5B"/>
                </a:solidFill>
                <a:latin typeface="Arial"/>
                <a:cs typeface="Arial"/>
              </a:rPr>
              <a:t>Civil society and political parties;</a:t>
            </a:r>
          </a:p>
          <a:p>
            <a:pPr marL="285750" indent="-285750">
              <a:lnSpc>
                <a:spcPct val="220000"/>
              </a:lnSpc>
              <a:buFont typeface="Arial" panose="020B0604020202020204" pitchFamily="34" charset="0"/>
              <a:buChar char="•"/>
            </a:pPr>
            <a:r>
              <a:rPr lang="en-US" sz="1400" dirty="0">
                <a:solidFill>
                  <a:srgbClr val="3D4B5B"/>
                </a:solidFill>
                <a:latin typeface="Arial"/>
                <a:cs typeface="Arial"/>
              </a:rPr>
              <a:t>Demanding and imposing unattainable goals;</a:t>
            </a:r>
          </a:p>
          <a:p>
            <a:pPr marL="285750" indent="-285750">
              <a:lnSpc>
                <a:spcPct val="220000"/>
              </a:lnSpc>
              <a:buFont typeface="Arial" panose="020B0604020202020204" pitchFamily="34" charset="0"/>
              <a:buChar char="•"/>
            </a:pPr>
            <a:r>
              <a:rPr lang="en-US" sz="1400" dirty="0">
                <a:solidFill>
                  <a:srgbClr val="3D4B5B"/>
                </a:solidFill>
                <a:latin typeface="Arial"/>
                <a:cs typeface="Arial"/>
              </a:rPr>
              <a:t>Pressure for results or to deliver activities within unreasonable deadlines;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 y="0"/>
            <a:ext cx="15119972" cy="917955"/>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7560003" y="9427416"/>
            <a:ext cx="7559981" cy="1264586"/>
          </a:xfrm>
          <a:custGeom>
            <a:avLst/>
            <a:gdLst/>
            <a:ahLst/>
            <a:cxnLst/>
            <a:rect l="l" t="t" r="r" b="b"/>
            <a:pathLst>
              <a:path w="7559981" h="1264586">
                <a:moveTo>
                  <a:pt x="0" y="1014488"/>
                </a:moveTo>
                <a:lnTo>
                  <a:pt x="0" y="1264586"/>
                </a:lnTo>
                <a:lnTo>
                  <a:pt x="7559981" y="1264586"/>
                </a:lnTo>
                <a:lnTo>
                  <a:pt x="7559981" y="1017250"/>
                </a:lnTo>
                <a:lnTo>
                  <a:pt x="201239" y="1017250"/>
                </a:lnTo>
                <a:lnTo>
                  <a:pt x="0" y="1014488"/>
                </a:lnTo>
              </a:path>
              <a:path w="7559981" h="1264586">
                <a:moveTo>
                  <a:pt x="7559981" y="0"/>
                </a:moveTo>
                <a:lnTo>
                  <a:pt x="7022189" y="62530"/>
                </a:lnTo>
                <a:lnTo>
                  <a:pt x="6512774" y="127876"/>
                </a:lnTo>
                <a:lnTo>
                  <a:pt x="6292799" y="160734"/>
                </a:lnTo>
                <a:lnTo>
                  <a:pt x="6072824" y="197371"/>
                </a:lnTo>
                <a:lnTo>
                  <a:pt x="5835483" y="240532"/>
                </a:lnTo>
                <a:lnTo>
                  <a:pt x="4623837" y="480508"/>
                </a:lnTo>
                <a:lnTo>
                  <a:pt x="3911039" y="612116"/>
                </a:lnTo>
                <a:lnTo>
                  <a:pt x="3407040" y="696811"/>
                </a:lnTo>
                <a:lnTo>
                  <a:pt x="2890080" y="776345"/>
                </a:lnTo>
                <a:lnTo>
                  <a:pt x="2368800" y="848386"/>
                </a:lnTo>
                <a:lnTo>
                  <a:pt x="1851840" y="910599"/>
                </a:lnTo>
                <a:lnTo>
                  <a:pt x="1597680" y="937291"/>
                </a:lnTo>
                <a:lnTo>
                  <a:pt x="1347840" y="960650"/>
                </a:lnTo>
                <a:lnTo>
                  <a:pt x="1103399" y="980385"/>
                </a:lnTo>
                <a:lnTo>
                  <a:pt x="865439" y="996205"/>
                </a:lnTo>
                <a:lnTo>
                  <a:pt x="635039" y="1007816"/>
                </a:lnTo>
                <a:lnTo>
                  <a:pt x="413279" y="1014929"/>
                </a:lnTo>
                <a:lnTo>
                  <a:pt x="201239" y="1017250"/>
                </a:lnTo>
                <a:lnTo>
                  <a:pt x="7559981" y="1017250"/>
                </a:lnTo>
                <a:lnTo>
                  <a:pt x="7559981" y="0"/>
                </a:lnTo>
              </a:path>
            </a:pathLst>
          </a:custGeom>
          <a:solidFill>
            <a:srgbClr val="3E4C5B"/>
          </a:solidFill>
        </p:spPr>
        <p:txBody>
          <a:bodyPr wrap="square" lIns="0" tIns="0" rIns="0" bIns="0" rtlCol="0">
            <a:noAutofit/>
          </a:bodyPr>
          <a:lstStyle/>
          <a:p>
            <a:endParaRPr/>
          </a:p>
        </p:txBody>
      </p:sp>
      <p:sp>
        <p:nvSpPr>
          <p:cNvPr id="4" name="object 4"/>
          <p:cNvSpPr/>
          <p:nvPr/>
        </p:nvSpPr>
        <p:spPr>
          <a:xfrm>
            <a:off x="12" y="9985172"/>
            <a:ext cx="7559994" cy="706830"/>
          </a:xfrm>
          <a:custGeom>
            <a:avLst/>
            <a:gdLst/>
            <a:ahLst/>
            <a:cxnLst/>
            <a:rect l="l" t="t" r="r" b="b"/>
            <a:pathLst>
              <a:path w="7559994" h="706830">
                <a:moveTo>
                  <a:pt x="1399818" y="0"/>
                </a:moveTo>
                <a:lnTo>
                  <a:pt x="1130844" y="3592"/>
                </a:lnTo>
                <a:lnTo>
                  <a:pt x="862842" y="11856"/>
                </a:lnTo>
                <a:lnTo>
                  <a:pt x="596783" y="25131"/>
                </a:lnTo>
                <a:lnTo>
                  <a:pt x="333641" y="43757"/>
                </a:lnTo>
                <a:lnTo>
                  <a:pt x="74386" y="68075"/>
                </a:lnTo>
                <a:lnTo>
                  <a:pt x="0" y="76949"/>
                </a:lnTo>
                <a:lnTo>
                  <a:pt x="0" y="706830"/>
                </a:lnTo>
                <a:lnTo>
                  <a:pt x="7559994" y="706830"/>
                </a:lnTo>
                <a:lnTo>
                  <a:pt x="7559994" y="456729"/>
                </a:lnTo>
                <a:lnTo>
                  <a:pt x="6459499" y="423683"/>
                </a:lnTo>
                <a:lnTo>
                  <a:pt x="6208771" y="411693"/>
                </a:lnTo>
                <a:lnTo>
                  <a:pt x="5967503" y="396235"/>
                </a:lnTo>
                <a:lnTo>
                  <a:pt x="5847203" y="386808"/>
                </a:lnTo>
                <a:lnTo>
                  <a:pt x="5725414" y="376037"/>
                </a:lnTo>
                <a:lnTo>
                  <a:pt x="5472222" y="349825"/>
                </a:lnTo>
                <a:lnTo>
                  <a:pt x="5197646" y="316326"/>
                </a:lnTo>
                <a:lnTo>
                  <a:pt x="4349513" y="197381"/>
                </a:lnTo>
                <a:lnTo>
                  <a:pt x="3929177" y="146125"/>
                </a:lnTo>
                <a:lnTo>
                  <a:pt x="3469961" y="98584"/>
                </a:lnTo>
                <a:lnTo>
                  <a:pt x="3228203" y="77057"/>
                </a:lnTo>
                <a:lnTo>
                  <a:pt x="2979641" y="57479"/>
                </a:lnTo>
                <a:lnTo>
                  <a:pt x="2725247" y="40191"/>
                </a:lnTo>
                <a:lnTo>
                  <a:pt x="2465993" y="25532"/>
                </a:lnTo>
                <a:lnTo>
                  <a:pt x="2202852" y="13844"/>
                </a:lnTo>
                <a:lnTo>
                  <a:pt x="1936794" y="5465"/>
                </a:lnTo>
                <a:lnTo>
                  <a:pt x="1668792" y="737"/>
                </a:lnTo>
                <a:lnTo>
                  <a:pt x="1399818" y="0"/>
                </a:lnTo>
              </a:path>
            </a:pathLst>
          </a:custGeom>
          <a:solidFill>
            <a:srgbClr val="3E4C5B"/>
          </a:solid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0" rIns="0" bIns="0" rtlCol="0">
            <a:noAutofit/>
          </a:bodyPr>
          <a:lstStyle/>
          <a:p>
            <a:pPr marL="12700" marR="12700">
              <a:lnSpc>
                <a:spcPts val="3300"/>
              </a:lnSpc>
            </a:pPr>
            <a:r>
              <a:rPr lang="en-US" sz="3000" b="1">
                <a:solidFill>
                  <a:srgbClr val="E36031"/>
                </a:solidFill>
                <a:latin typeface="Arial"/>
                <a:cs typeface="Arial"/>
              </a:rPr>
              <a:t>6. EXTRA-INSTITUTIONAL RELATIONS</a:t>
            </a:r>
          </a:p>
        </p:txBody>
      </p:sp>
      <p:sp>
        <p:nvSpPr>
          <p:cNvPr id="6" name="object 6"/>
          <p:cNvSpPr txBox="1"/>
          <p:nvPr/>
        </p:nvSpPr>
        <p:spPr>
          <a:xfrm>
            <a:off x="707306" y="2513152"/>
            <a:ext cx="6065520" cy="4752340"/>
          </a:xfrm>
          <a:prstGeom prst="rect">
            <a:avLst/>
          </a:prstGeom>
        </p:spPr>
        <p:txBody>
          <a:bodyPr vert="horz" wrap="square" lIns="0" tIns="0" rIns="0" bIns="0" rtlCol="0">
            <a:noAutofit/>
          </a:bodyPr>
          <a:lstStyle/>
          <a:p>
            <a:pPr marL="12700">
              <a:lnSpc>
                <a:spcPct val="100000"/>
              </a:lnSpc>
            </a:pPr>
            <a:r>
              <a:rPr lang="en-US" sz="2100" b="1">
                <a:solidFill>
                  <a:srgbClr val="E36031"/>
                </a:solidFill>
                <a:latin typeface="Arial"/>
                <a:cs typeface="Arial"/>
              </a:rPr>
              <a:t>RELATIONS WITH COMPETITORS</a:t>
            </a:r>
          </a:p>
          <a:p>
            <a:pPr marL="12700" marR="12700">
              <a:lnSpc>
                <a:spcPts val="2500"/>
              </a:lnSpc>
              <a:spcBef>
                <a:spcPts val="80"/>
              </a:spcBef>
            </a:pPr>
            <a:r>
              <a:rPr lang="en-US" sz="1400">
                <a:solidFill>
                  <a:srgbClr val="3D4B5B"/>
                </a:solidFill>
                <a:latin typeface="Arial"/>
                <a:cs typeface="Arial"/>
              </a:rPr>
              <a:t>Competition and growth are directly linked, so when carried out in a fair and ethical manner. PLENA ALIMENTOS presents itself as a new management model based on strategies and technologies that are always up-to-date, seeking continuous development.</a:t>
            </a:r>
          </a:p>
          <a:p>
            <a:pPr marL="12700" marR="548640">
              <a:lnSpc>
                <a:spcPts val="2500"/>
              </a:lnSpc>
            </a:pPr>
            <a:r>
              <a:rPr lang="en-US" sz="1400">
                <a:solidFill>
                  <a:srgbClr val="3D4B5B"/>
                </a:solidFill>
                <a:latin typeface="Arial"/>
                <a:cs typeface="Arial"/>
              </a:rPr>
              <a:t>All employees are prohibited from promoting untruthful acts that could harm, defame or slander competitors.</a:t>
            </a:r>
          </a:p>
          <a:p>
            <a:pPr marL="12700" marR="151765">
              <a:lnSpc>
                <a:spcPts val="2500"/>
              </a:lnSpc>
            </a:pPr>
            <a:r>
              <a:rPr lang="en-US" sz="1400">
                <a:solidFill>
                  <a:srgbClr val="3D4B5B"/>
                </a:solidFill>
                <a:latin typeface="Arial"/>
                <a:cs typeface="Arial"/>
              </a:rPr>
              <a:t>At no time may PLENA ALIMENTOS' plans of action, formulations, strategies or information be discussed with third parties or outside the institution's environment. When competition is legal, society as a whole benefits from free competition in prices, initiative and contracts.</a:t>
            </a:r>
          </a:p>
        </p:txBody>
      </p:sp>
      <p:sp>
        <p:nvSpPr>
          <p:cNvPr id="7" name="object 7"/>
          <p:cNvSpPr txBox="1"/>
          <p:nvPr/>
        </p:nvSpPr>
        <p:spPr>
          <a:xfrm>
            <a:off x="8267306" y="1373328"/>
            <a:ext cx="6451994" cy="7305675"/>
          </a:xfrm>
          <a:prstGeom prst="rect">
            <a:avLst/>
          </a:prstGeom>
        </p:spPr>
        <p:txBody>
          <a:bodyPr vert="horz" wrap="square" lIns="0" tIns="0" rIns="0" bIns="0" rtlCol="0">
            <a:noAutofit/>
          </a:bodyPr>
          <a:lstStyle/>
          <a:p>
            <a:pPr marL="12700">
              <a:lnSpc>
                <a:spcPct val="100000"/>
              </a:lnSpc>
            </a:pPr>
            <a:r>
              <a:rPr lang="en-US" sz="2100" b="1">
                <a:solidFill>
                  <a:srgbClr val="E36031"/>
                </a:solidFill>
                <a:latin typeface="Arial"/>
                <a:cs typeface="Arial"/>
              </a:rPr>
              <a:t>OUR SOUL, OUR CUSTOMERS</a:t>
            </a:r>
          </a:p>
          <a:p>
            <a:pPr marL="12700" marR="173990">
              <a:lnSpc>
                <a:spcPts val="2500"/>
              </a:lnSpc>
              <a:spcBef>
                <a:spcPts val="80"/>
              </a:spcBef>
            </a:pPr>
            <a:r>
              <a:rPr lang="en-US" sz="1400">
                <a:solidFill>
                  <a:srgbClr val="3D4B5B"/>
                </a:solidFill>
                <a:latin typeface="Arial"/>
                <a:cs typeface="Arial"/>
              </a:rPr>
              <a:t>PLENA ALIMENTOS' soul is its customers, because it's only through close and equal service that it can bring quality to your home.</a:t>
            </a:r>
          </a:p>
          <a:p>
            <a:pPr marL="12700" marR="83185">
              <a:lnSpc>
                <a:spcPts val="2500"/>
              </a:lnSpc>
            </a:pPr>
            <a:r>
              <a:rPr lang="en-US" sz="1400">
                <a:solidFill>
                  <a:srgbClr val="3D4B5B"/>
                </a:solidFill>
                <a:latin typeface="Arial"/>
                <a:cs typeface="Arial"/>
              </a:rPr>
              <a:t>For this reason, our guideline is to treat all customers equally and individually. Regardless of your line of work, you will be treated impartially, with attention and, above all, respect.</a:t>
            </a:r>
          </a:p>
          <a:p>
            <a:pPr marL="12700" marR="752475">
              <a:lnSpc>
                <a:spcPts val="2500"/>
              </a:lnSpc>
            </a:pPr>
            <a:r>
              <a:rPr lang="en-US" sz="1400">
                <a:solidFill>
                  <a:srgbClr val="3D4B5B"/>
                </a:solidFill>
                <a:latin typeface="Arial"/>
                <a:cs typeface="Arial"/>
              </a:rPr>
              <a:t>Our advertising has no intention of harming, taking advantage of, confusing or misleading our consumers. We also prohibit any reference to or violation of the rights of individuals by discriminatory or vexatious acts. We have also established that communication is essential to our development, so opinions, complaints or questions are always welcome at our Customer Service Center.</a:t>
            </a:r>
          </a:p>
          <a:p>
            <a:pPr marL="12700" marR="12700">
              <a:lnSpc>
                <a:spcPts val="2500"/>
              </a:lnSpc>
            </a:pPr>
            <a:r>
              <a:rPr lang="en-US" sz="1400">
                <a:solidFill>
                  <a:srgbClr val="3D4B5B"/>
                </a:solidFill>
                <a:latin typeface="Arial"/>
                <a:cs typeface="Arial"/>
              </a:rPr>
              <a:t>Integrity is our rule, so we respect our commitments and always fulfill any offer or contract we may have. We also make clear to our customers the information and specifications of the products for their correct nutrition and health.</a:t>
            </a:r>
          </a:p>
          <a:p>
            <a:pPr marL="12700" marR="98425">
              <a:lnSpc>
                <a:spcPts val="2500"/>
              </a:lnSpc>
            </a:pPr>
            <a:r>
              <a:rPr lang="en-US" sz="1400">
                <a:solidFill>
                  <a:srgbClr val="3D4B5B"/>
                </a:solidFill>
                <a:latin typeface="Arial"/>
                <a:cs typeface="Arial"/>
              </a:rPr>
              <a:t>PLENA ALIMENTOS is therefore institutionally committed to supplying quality products that meet the highest safety standards.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 y="0"/>
            <a:ext cx="15119972" cy="917955"/>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7560003" y="9427416"/>
            <a:ext cx="7559981" cy="1264586"/>
          </a:xfrm>
          <a:custGeom>
            <a:avLst/>
            <a:gdLst/>
            <a:ahLst/>
            <a:cxnLst/>
            <a:rect l="l" t="t" r="r" b="b"/>
            <a:pathLst>
              <a:path w="7559981" h="1264586">
                <a:moveTo>
                  <a:pt x="0" y="1014488"/>
                </a:moveTo>
                <a:lnTo>
                  <a:pt x="0" y="1264586"/>
                </a:lnTo>
                <a:lnTo>
                  <a:pt x="7559981" y="1264586"/>
                </a:lnTo>
                <a:lnTo>
                  <a:pt x="7559981" y="1017250"/>
                </a:lnTo>
                <a:lnTo>
                  <a:pt x="201239" y="1017250"/>
                </a:lnTo>
                <a:lnTo>
                  <a:pt x="0" y="1014488"/>
                </a:lnTo>
              </a:path>
              <a:path w="7559981" h="1264586">
                <a:moveTo>
                  <a:pt x="7559981" y="0"/>
                </a:moveTo>
                <a:lnTo>
                  <a:pt x="7022189" y="62530"/>
                </a:lnTo>
                <a:lnTo>
                  <a:pt x="6512774" y="127876"/>
                </a:lnTo>
                <a:lnTo>
                  <a:pt x="6292799" y="160734"/>
                </a:lnTo>
                <a:lnTo>
                  <a:pt x="6072824" y="197371"/>
                </a:lnTo>
                <a:lnTo>
                  <a:pt x="5835483" y="240532"/>
                </a:lnTo>
                <a:lnTo>
                  <a:pt x="4623837" y="480508"/>
                </a:lnTo>
                <a:lnTo>
                  <a:pt x="3911039" y="612116"/>
                </a:lnTo>
                <a:lnTo>
                  <a:pt x="3407040" y="696811"/>
                </a:lnTo>
                <a:lnTo>
                  <a:pt x="2890080" y="776345"/>
                </a:lnTo>
                <a:lnTo>
                  <a:pt x="2368800" y="848386"/>
                </a:lnTo>
                <a:lnTo>
                  <a:pt x="1851840" y="910599"/>
                </a:lnTo>
                <a:lnTo>
                  <a:pt x="1597680" y="937291"/>
                </a:lnTo>
                <a:lnTo>
                  <a:pt x="1347840" y="960650"/>
                </a:lnTo>
                <a:lnTo>
                  <a:pt x="1103399" y="980385"/>
                </a:lnTo>
                <a:lnTo>
                  <a:pt x="865439" y="996205"/>
                </a:lnTo>
                <a:lnTo>
                  <a:pt x="635039" y="1007816"/>
                </a:lnTo>
                <a:lnTo>
                  <a:pt x="413279" y="1014929"/>
                </a:lnTo>
                <a:lnTo>
                  <a:pt x="201239" y="1017250"/>
                </a:lnTo>
                <a:lnTo>
                  <a:pt x="7559981" y="1017250"/>
                </a:lnTo>
                <a:lnTo>
                  <a:pt x="7559981" y="0"/>
                </a:lnTo>
              </a:path>
            </a:pathLst>
          </a:custGeom>
          <a:solidFill>
            <a:srgbClr val="3E4C5B"/>
          </a:solidFill>
        </p:spPr>
        <p:txBody>
          <a:bodyPr wrap="square" lIns="0" tIns="0" rIns="0" bIns="0" rtlCol="0">
            <a:noAutofit/>
          </a:bodyPr>
          <a:lstStyle/>
          <a:p>
            <a:endParaRPr/>
          </a:p>
        </p:txBody>
      </p:sp>
      <p:sp>
        <p:nvSpPr>
          <p:cNvPr id="4" name="object 4"/>
          <p:cNvSpPr/>
          <p:nvPr/>
        </p:nvSpPr>
        <p:spPr>
          <a:xfrm>
            <a:off x="12" y="9985172"/>
            <a:ext cx="7559994" cy="706830"/>
          </a:xfrm>
          <a:custGeom>
            <a:avLst/>
            <a:gdLst/>
            <a:ahLst/>
            <a:cxnLst/>
            <a:rect l="l" t="t" r="r" b="b"/>
            <a:pathLst>
              <a:path w="7559994" h="706830">
                <a:moveTo>
                  <a:pt x="1399818" y="0"/>
                </a:moveTo>
                <a:lnTo>
                  <a:pt x="1130844" y="3592"/>
                </a:lnTo>
                <a:lnTo>
                  <a:pt x="862842" y="11856"/>
                </a:lnTo>
                <a:lnTo>
                  <a:pt x="596783" y="25131"/>
                </a:lnTo>
                <a:lnTo>
                  <a:pt x="333641" y="43757"/>
                </a:lnTo>
                <a:lnTo>
                  <a:pt x="74386" y="68075"/>
                </a:lnTo>
                <a:lnTo>
                  <a:pt x="0" y="76949"/>
                </a:lnTo>
                <a:lnTo>
                  <a:pt x="0" y="706830"/>
                </a:lnTo>
                <a:lnTo>
                  <a:pt x="7559994" y="706830"/>
                </a:lnTo>
                <a:lnTo>
                  <a:pt x="7559994" y="456729"/>
                </a:lnTo>
                <a:lnTo>
                  <a:pt x="6459499" y="423683"/>
                </a:lnTo>
                <a:lnTo>
                  <a:pt x="6208771" y="411693"/>
                </a:lnTo>
                <a:lnTo>
                  <a:pt x="5967503" y="396235"/>
                </a:lnTo>
                <a:lnTo>
                  <a:pt x="5847203" y="386808"/>
                </a:lnTo>
                <a:lnTo>
                  <a:pt x="5725414" y="376037"/>
                </a:lnTo>
                <a:lnTo>
                  <a:pt x="5472222" y="349825"/>
                </a:lnTo>
                <a:lnTo>
                  <a:pt x="5197646" y="316326"/>
                </a:lnTo>
                <a:lnTo>
                  <a:pt x="4349513" y="197381"/>
                </a:lnTo>
                <a:lnTo>
                  <a:pt x="3929177" y="146125"/>
                </a:lnTo>
                <a:lnTo>
                  <a:pt x="3469961" y="98584"/>
                </a:lnTo>
                <a:lnTo>
                  <a:pt x="3228203" y="77057"/>
                </a:lnTo>
                <a:lnTo>
                  <a:pt x="2979641" y="57479"/>
                </a:lnTo>
                <a:lnTo>
                  <a:pt x="2725247" y="40191"/>
                </a:lnTo>
                <a:lnTo>
                  <a:pt x="2465993" y="25532"/>
                </a:lnTo>
                <a:lnTo>
                  <a:pt x="2202852" y="13844"/>
                </a:lnTo>
                <a:lnTo>
                  <a:pt x="1936794" y="5465"/>
                </a:lnTo>
                <a:lnTo>
                  <a:pt x="1668792" y="737"/>
                </a:lnTo>
                <a:lnTo>
                  <a:pt x="1399818" y="0"/>
                </a:lnTo>
              </a:path>
            </a:pathLst>
          </a:custGeom>
          <a:solidFill>
            <a:srgbClr val="3E4C5B"/>
          </a:solidFill>
        </p:spPr>
        <p:txBody>
          <a:bodyPr wrap="square" lIns="0" tIns="0" rIns="0" bIns="0" rtlCol="0">
            <a:noAutofit/>
          </a:bodyPr>
          <a:lstStyle/>
          <a:p>
            <a:endParaRPr/>
          </a:p>
        </p:txBody>
      </p:sp>
      <p:sp>
        <p:nvSpPr>
          <p:cNvPr id="5" name="object 5"/>
          <p:cNvSpPr txBox="1"/>
          <p:nvPr/>
        </p:nvSpPr>
        <p:spPr>
          <a:xfrm>
            <a:off x="707306" y="1440027"/>
            <a:ext cx="6139815" cy="6657975"/>
          </a:xfrm>
          <a:prstGeom prst="rect">
            <a:avLst/>
          </a:prstGeom>
        </p:spPr>
        <p:txBody>
          <a:bodyPr vert="horz" wrap="square" lIns="0" tIns="0" rIns="0" bIns="0" rtlCol="0">
            <a:noAutofit/>
          </a:bodyPr>
          <a:lstStyle/>
          <a:p>
            <a:pPr marL="12700" marR="1304290">
              <a:lnSpc>
                <a:spcPts val="2500"/>
              </a:lnSpc>
            </a:pPr>
            <a:r>
              <a:rPr lang="en-US" sz="2100" b="1">
                <a:solidFill>
                  <a:srgbClr val="E36031"/>
                </a:solidFill>
                <a:latin typeface="Arial"/>
                <a:cs typeface="Arial"/>
              </a:rPr>
              <a:t>SUPPLIERS, SERVICE PROVIDERS AND CONSULTANTS</a:t>
            </a:r>
          </a:p>
          <a:p>
            <a:pPr marL="12700" marR="17780">
              <a:lnSpc>
                <a:spcPts val="2500"/>
              </a:lnSpc>
            </a:pPr>
            <a:r>
              <a:rPr lang="en-US" sz="1400">
                <a:solidFill>
                  <a:srgbClr val="3D4B5B"/>
                </a:solidFill>
                <a:latin typeface="Arial"/>
                <a:cs typeface="Arial"/>
              </a:rPr>
              <a:t>All our partners, suppliers, service providers, partners and consultants are subject to compliance with this Code of Ethics, as well as the fight against corruption and the practice of good manners.</a:t>
            </a:r>
          </a:p>
          <a:p>
            <a:pPr marL="12700" marR="15875">
              <a:lnSpc>
                <a:spcPts val="2500"/>
              </a:lnSpc>
            </a:pPr>
            <a:r>
              <a:rPr lang="en-US" sz="1400">
                <a:solidFill>
                  <a:srgbClr val="3D4B5B"/>
                </a:solidFill>
                <a:latin typeface="Arial"/>
                <a:cs typeface="Arial"/>
              </a:rPr>
              <a:t>Loyalty in business, respect for ethics, morals and good manners are the hallmarks of being part of this institution. In this way, quality, innovation and, above all, respect for our institutional guidelines are the differentials in contracting, which are carried out through the greatest quality control and standards of integrity, ethics and transparency.</a:t>
            </a:r>
          </a:p>
          <a:p>
            <a:pPr marL="12700" marR="591185">
              <a:lnSpc>
                <a:spcPts val="2500"/>
              </a:lnSpc>
            </a:pPr>
            <a:r>
              <a:rPr lang="en-US" sz="1400">
                <a:solidFill>
                  <a:srgbClr val="3D4B5B"/>
                </a:solidFill>
                <a:latin typeface="Arial"/>
                <a:cs typeface="Arial"/>
              </a:rPr>
              <a:t>Where appropriate, PLENA ALIMENTOS monitors and informs that it does not purchase products or services from suppliers who clearly use child labor or who do not take action to protect the environment.</a:t>
            </a:r>
          </a:p>
          <a:p>
            <a:pPr marL="12700" marR="12700">
              <a:lnSpc>
                <a:spcPts val="2500"/>
              </a:lnSpc>
            </a:pPr>
            <a:r>
              <a:rPr lang="en-US" sz="1400">
                <a:solidFill>
                  <a:srgbClr val="3D4B5B"/>
                </a:solidFill>
                <a:latin typeface="Arial"/>
                <a:cs typeface="Arial"/>
              </a:rPr>
              <a:t>Under no circumstances may partners use PLENA ALIMENTOS' confidential information to carry out work without prior authorization or consent, and they undertake not to disclose any information unless required to do so by law.</a:t>
            </a:r>
          </a:p>
        </p:txBody>
      </p:sp>
      <p:sp>
        <p:nvSpPr>
          <p:cNvPr id="6" name="object 6"/>
          <p:cNvSpPr txBox="1"/>
          <p:nvPr/>
        </p:nvSpPr>
        <p:spPr>
          <a:xfrm>
            <a:off x="8267306" y="1427327"/>
            <a:ext cx="6125210" cy="4130040"/>
          </a:xfrm>
          <a:prstGeom prst="rect">
            <a:avLst/>
          </a:prstGeom>
        </p:spPr>
        <p:txBody>
          <a:bodyPr vert="horz" wrap="square" lIns="0" tIns="0" rIns="0" bIns="0" rtlCol="0">
            <a:noAutofit/>
          </a:bodyPr>
          <a:lstStyle/>
          <a:p>
            <a:pPr marL="12700">
              <a:lnSpc>
                <a:spcPct val="100000"/>
              </a:lnSpc>
            </a:pPr>
            <a:r>
              <a:rPr lang="en-US" sz="2100" b="1">
                <a:solidFill>
                  <a:srgbClr val="E36031"/>
                </a:solidFill>
                <a:latin typeface="Arial"/>
                <a:cs typeface="Arial"/>
              </a:rPr>
              <a:t>PUBLIC SERVICE</a:t>
            </a:r>
          </a:p>
          <a:p>
            <a:pPr marL="12700" marR="12700">
              <a:lnSpc>
                <a:spcPts val="2500"/>
              </a:lnSpc>
              <a:spcBef>
                <a:spcPts val="80"/>
              </a:spcBef>
            </a:pPr>
            <a:r>
              <a:rPr lang="en-US" sz="1400">
                <a:solidFill>
                  <a:srgbClr val="3D4B5B"/>
                </a:solidFill>
                <a:latin typeface="Arial"/>
                <a:cs typeface="Arial"/>
              </a:rPr>
              <a:t>PLENA ALIMENTOS, at all levels and in all sectors, has integrity as its basic guideline, and thus complies with all the commitments it has made to public institutions and the guidelines laid down by law.</a:t>
            </a:r>
          </a:p>
          <a:p>
            <a:pPr marL="12700" marR="138430">
              <a:lnSpc>
                <a:spcPts val="2500"/>
              </a:lnSpc>
            </a:pPr>
            <a:r>
              <a:rPr lang="en-US" sz="1400">
                <a:solidFill>
                  <a:srgbClr val="3D4B5B"/>
                </a:solidFill>
                <a:latin typeface="Arial"/>
                <a:cs typeface="Arial"/>
              </a:rPr>
              <a:t>In our relations with public officials, we are increasingly fighting corruption and demanding integrity. We therefore take great care to ensure that decisions taken in the interests of the company are not subject to private interests or contrary to the general interest.</a:t>
            </a:r>
          </a:p>
          <a:p>
            <a:pPr marL="12700" marR="60325">
              <a:lnSpc>
                <a:spcPts val="2500"/>
              </a:lnSpc>
            </a:pPr>
            <a:r>
              <a:rPr lang="en-US" sz="1400">
                <a:solidFill>
                  <a:srgbClr val="3D4B5B"/>
                </a:solidFill>
                <a:latin typeface="Arial"/>
                <a:cs typeface="Arial"/>
              </a:rPr>
              <a:t>In view of this, PLENA ALIMENTOS will not tolerate any kind of corruption or conflict of interest when entering into agreements with public entities.</a:t>
            </a:r>
          </a:p>
        </p:txBody>
      </p:sp>
      <p:sp>
        <p:nvSpPr>
          <p:cNvPr id="7" name="object 7"/>
          <p:cNvSpPr txBox="1"/>
          <p:nvPr/>
        </p:nvSpPr>
        <p:spPr>
          <a:xfrm>
            <a:off x="8267306" y="5872327"/>
            <a:ext cx="6054725" cy="3177540"/>
          </a:xfrm>
          <a:prstGeom prst="rect">
            <a:avLst/>
          </a:prstGeom>
        </p:spPr>
        <p:txBody>
          <a:bodyPr vert="horz" wrap="square" lIns="0" tIns="0" rIns="0" bIns="0" rtlCol="0">
            <a:noAutofit/>
          </a:bodyPr>
          <a:lstStyle/>
          <a:p>
            <a:pPr marL="12700">
              <a:lnSpc>
                <a:spcPct val="100000"/>
              </a:lnSpc>
            </a:pPr>
            <a:r>
              <a:rPr lang="en-US" sz="2100" b="1">
                <a:solidFill>
                  <a:srgbClr val="E36031"/>
                </a:solidFill>
                <a:latin typeface="Arial"/>
                <a:cs typeface="Arial"/>
              </a:rPr>
              <a:t>CITIZENSHIP</a:t>
            </a:r>
          </a:p>
          <a:p>
            <a:pPr marL="12700" marR="262255">
              <a:lnSpc>
                <a:spcPts val="2500"/>
              </a:lnSpc>
              <a:spcBef>
                <a:spcPts val="80"/>
              </a:spcBef>
            </a:pPr>
            <a:r>
              <a:rPr lang="en-US" sz="1400">
                <a:solidFill>
                  <a:srgbClr val="3D4B5B"/>
                </a:solidFill>
                <a:latin typeface="Arial"/>
                <a:cs typeface="Arial"/>
              </a:rPr>
              <a:t>PLENA ALIMENTOS understands its importance to the environment in which it operates and, with the help of its employees, partners and the government, seeks to achieve and promote economic, social and environmental development in order to provide everyone with a harmonious and safe quality of life.</a:t>
            </a:r>
          </a:p>
          <a:p>
            <a:pPr marL="12700" marR="12700">
              <a:lnSpc>
                <a:spcPts val="2500"/>
              </a:lnSpc>
            </a:pPr>
            <a:r>
              <a:rPr lang="en-US" sz="1400">
                <a:solidFill>
                  <a:srgbClr val="3D4B5B"/>
                </a:solidFill>
                <a:latin typeface="Arial"/>
                <a:cs typeface="Arial"/>
              </a:rPr>
              <a:t>In our activities, we value the region in which we are located, so we offer opportunities to residents for contracting, improvements and investments for the area and support to local associations.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 y="0"/>
            <a:ext cx="15119972" cy="917955"/>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7560003" y="9427416"/>
            <a:ext cx="7559981" cy="1264586"/>
          </a:xfrm>
          <a:custGeom>
            <a:avLst/>
            <a:gdLst/>
            <a:ahLst/>
            <a:cxnLst/>
            <a:rect l="l" t="t" r="r" b="b"/>
            <a:pathLst>
              <a:path w="7559981" h="1264586">
                <a:moveTo>
                  <a:pt x="0" y="1014488"/>
                </a:moveTo>
                <a:lnTo>
                  <a:pt x="0" y="1264586"/>
                </a:lnTo>
                <a:lnTo>
                  <a:pt x="7559981" y="1264586"/>
                </a:lnTo>
                <a:lnTo>
                  <a:pt x="7559981" y="1017250"/>
                </a:lnTo>
                <a:lnTo>
                  <a:pt x="201239" y="1017250"/>
                </a:lnTo>
                <a:lnTo>
                  <a:pt x="0" y="1014488"/>
                </a:lnTo>
              </a:path>
              <a:path w="7559981" h="1264586">
                <a:moveTo>
                  <a:pt x="7559981" y="0"/>
                </a:moveTo>
                <a:lnTo>
                  <a:pt x="7022189" y="62530"/>
                </a:lnTo>
                <a:lnTo>
                  <a:pt x="6512774" y="127876"/>
                </a:lnTo>
                <a:lnTo>
                  <a:pt x="6292799" y="160734"/>
                </a:lnTo>
                <a:lnTo>
                  <a:pt x="6072824" y="197371"/>
                </a:lnTo>
                <a:lnTo>
                  <a:pt x="5835483" y="240532"/>
                </a:lnTo>
                <a:lnTo>
                  <a:pt x="4623837" y="480508"/>
                </a:lnTo>
                <a:lnTo>
                  <a:pt x="3911039" y="612116"/>
                </a:lnTo>
                <a:lnTo>
                  <a:pt x="3407040" y="696811"/>
                </a:lnTo>
                <a:lnTo>
                  <a:pt x="2890080" y="776345"/>
                </a:lnTo>
                <a:lnTo>
                  <a:pt x="2368800" y="848386"/>
                </a:lnTo>
                <a:lnTo>
                  <a:pt x="1851840" y="910599"/>
                </a:lnTo>
                <a:lnTo>
                  <a:pt x="1597680" y="937291"/>
                </a:lnTo>
                <a:lnTo>
                  <a:pt x="1347840" y="960650"/>
                </a:lnTo>
                <a:lnTo>
                  <a:pt x="1103399" y="980385"/>
                </a:lnTo>
                <a:lnTo>
                  <a:pt x="865439" y="996205"/>
                </a:lnTo>
                <a:lnTo>
                  <a:pt x="635039" y="1007816"/>
                </a:lnTo>
                <a:lnTo>
                  <a:pt x="413279" y="1014929"/>
                </a:lnTo>
                <a:lnTo>
                  <a:pt x="201239" y="1017250"/>
                </a:lnTo>
                <a:lnTo>
                  <a:pt x="7559981" y="1017250"/>
                </a:lnTo>
                <a:lnTo>
                  <a:pt x="7559981" y="0"/>
                </a:lnTo>
              </a:path>
            </a:pathLst>
          </a:custGeom>
          <a:solidFill>
            <a:srgbClr val="3E4C5B"/>
          </a:solidFill>
        </p:spPr>
        <p:txBody>
          <a:bodyPr wrap="square" lIns="0" tIns="0" rIns="0" bIns="0" rtlCol="0">
            <a:noAutofit/>
          </a:bodyPr>
          <a:lstStyle/>
          <a:p>
            <a:endParaRPr/>
          </a:p>
        </p:txBody>
      </p:sp>
      <p:sp>
        <p:nvSpPr>
          <p:cNvPr id="4" name="object 4"/>
          <p:cNvSpPr/>
          <p:nvPr/>
        </p:nvSpPr>
        <p:spPr>
          <a:xfrm>
            <a:off x="12" y="9985172"/>
            <a:ext cx="7559994" cy="706830"/>
          </a:xfrm>
          <a:custGeom>
            <a:avLst/>
            <a:gdLst/>
            <a:ahLst/>
            <a:cxnLst/>
            <a:rect l="l" t="t" r="r" b="b"/>
            <a:pathLst>
              <a:path w="7559994" h="706830">
                <a:moveTo>
                  <a:pt x="1399818" y="0"/>
                </a:moveTo>
                <a:lnTo>
                  <a:pt x="1130844" y="3592"/>
                </a:lnTo>
                <a:lnTo>
                  <a:pt x="862842" y="11856"/>
                </a:lnTo>
                <a:lnTo>
                  <a:pt x="596783" y="25131"/>
                </a:lnTo>
                <a:lnTo>
                  <a:pt x="333641" y="43757"/>
                </a:lnTo>
                <a:lnTo>
                  <a:pt x="74386" y="68075"/>
                </a:lnTo>
                <a:lnTo>
                  <a:pt x="0" y="76949"/>
                </a:lnTo>
                <a:lnTo>
                  <a:pt x="0" y="706830"/>
                </a:lnTo>
                <a:lnTo>
                  <a:pt x="7559994" y="706830"/>
                </a:lnTo>
                <a:lnTo>
                  <a:pt x="7559994" y="456729"/>
                </a:lnTo>
                <a:lnTo>
                  <a:pt x="6459499" y="423683"/>
                </a:lnTo>
                <a:lnTo>
                  <a:pt x="6208771" y="411693"/>
                </a:lnTo>
                <a:lnTo>
                  <a:pt x="5967503" y="396235"/>
                </a:lnTo>
                <a:lnTo>
                  <a:pt x="5847203" y="386808"/>
                </a:lnTo>
                <a:lnTo>
                  <a:pt x="5725414" y="376037"/>
                </a:lnTo>
                <a:lnTo>
                  <a:pt x="5472222" y="349825"/>
                </a:lnTo>
                <a:lnTo>
                  <a:pt x="5197646" y="316326"/>
                </a:lnTo>
                <a:lnTo>
                  <a:pt x="4349513" y="197381"/>
                </a:lnTo>
                <a:lnTo>
                  <a:pt x="3929177" y="146125"/>
                </a:lnTo>
                <a:lnTo>
                  <a:pt x="3469961" y="98584"/>
                </a:lnTo>
                <a:lnTo>
                  <a:pt x="3228203" y="77057"/>
                </a:lnTo>
                <a:lnTo>
                  <a:pt x="2979641" y="57479"/>
                </a:lnTo>
                <a:lnTo>
                  <a:pt x="2725247" y="40191"/>
                </a:lnTo>
                <a:lnTo>
                  <a:pt x="2465993" y="25532"/>
                </a:lnTo>
                <a:lnTo>
                  <a:pt x="2202852" y="13844"/>
                </a:lnTo>
                <a:lnTo>
                  <a:pt x="1936794" y="5465"/>
                </a:lnTo>
                <a:lnTo>
                  <a:pt x="1668792" y="737"/>
                </a:lnTo>
                <a:lnTo>
                  <a:pt x="1399818" y="0"/>
                </a:lnTo>
              </a:path>
            </a:pathLst>
          </a:custGeom>
          <a:solidFill>
            <a:srgbClr val="3E4C5B"/>
          </a:solidFill>
        </p:spPr>
        <p:txBody>
          <a:bodyPr wrap="square" lIns="0" tIns="0" rIns="0" bIns="0" rtlCol="0">
            <a:noAutofit/>
          </a:bodyPr>
          <a:lstStyle/>
          <a:p>
            <a:endParaRPr/>
          </a:p>
        </p:txBody>
      </p:sp>
      <p:sp>
        <p:nvSpPr>
          <p:cNvPr id="5" name="object 5"/>
          <p:cNvSpPr txBox="1"/>
          <p:nvPr/>
        </p:nvSpPr>
        <p:spPr>
          <a:xfrm>
            <a:off x="707306" y="1552473"/>
            <a:ext cx="3351529" cy="859790"/>
          </a:xfrm>
          <a:prstGeom prst="rect">
            <a:avLst/>
          </a:prstGeom>
        </p:spPr>
        <p:txBody>
          <a:bodyPr vert="horz" wrap="square" lIns="0" tIns="0" rIns="0" bIns="0" rtlCol="0">
            <a:noAutofit/>
          </a:bodyPr>
          <a:lstStyle/>
          <a:p>
            <a:pPr marL="12700" marR="12700">
              <a:lnSpc>
                <a:spcPts val="3300"/>
              </a:lnSpc>
            </a:pPr>
            <a:r>
              <a:rPr lang="en-US" sz="3000" b="1">
                <a:solidFill>
                  <a:srgbClr val="E36031"/>
                </a:solidFill>
                <a:latin typeface="Arial"/>
                <a:cs typeface="Arial"/>
              </a:rPr>
              <a:t>7. SUSTAINABLE COMMITMENT</a:t>
            </a:r>
          </a:p>
        </p:txBody>
      </p:sp>
      <p:sp>
        <p:nvSpPr>
          <p:cNvPr id="6" name="object 6"/>
          <p:cNvSpPr txBox="1"/>
          <p:nvPr/>
        </p:nvSpPr>
        <p:spPr>
          <a:xfrm>
            <a:off x="707306" y="2659934"/>
            <a:ext cx="6123305" cy="5415280"/>
          </a:xfrm>
          <a:prstGeom prst="rect">
            <a:avLst/>
          </a:prstGeom>
        </p:spPr>
        <p:txBody>
          <a:bodyPr vert="horz" wrap="square" lIns="0" tIns="0" rIns="0" bIns="0" rtlCol="0">
            <a:noAutofit/>
          </a:bodyPr>
          <a:lstStyle/>
          <a:p>
            <a:pPr marL="12700" marR="144145">
              <a:lnSpc>
                <a:spcPct val="148800"/>
              </a:lnSpc>
            </a:pPr>
            <a:r>
              <a:rPr lang="en-US" sz="1400">
                <a:solidFill>
                  <a:srgbClr val="3D4B5B"/>
                </a:solidFill>
                <a:latin typeface="Arial"/>
                <a:cs typeface="Arial"/>
              </a:rPr>
              <a:t>PLENA ALIMENTOS, at all levels of production, takes care to preserve the environment and complies with all environmental standards and legislation, including animal protection, water and soil preservation.</a:t>
            </a:r>
          </a:p>
          <a:p>
            <a:pPr>
              <a:lnSpc>
                <a:spcPts val="1000"/>
              </a:lnSpc>
            </a:pPr>
            <a:endParaRPr sz="1000" dirty="0"/>
          </a:p>
          <a:p>
            <a:pPr>
              <a:lnSpc>
                <a:spcPts val="1400"/>
              </a:lnSpc>
              <a:spcBef>
                <a:spcPts val="99"/>
              </a:spcBef>
            </a:pPr>
            <a:endParaRPr sz="1400" dirty="0"/>
          </a:p>
          <a:p>
            <a:pPr marL="12700" marR="264160">
              <a:lnSpc>
                <a:spcPct val="148800"/>
              </a:lnSpc>
            </a:pPr>
            <a:r>
              <a:rPr lang="en-US" sz="1400">
                <a:solidFill>
                  <a:srgbClr val="3D4B5B"/>
                </a:solidFill>
                <a:latin typeface="Arial"/>
                <a:cs typeface="Arial"/>
              </a:rPr>
              <a:t>We adopt all humane procedures and prevent the mistreatment of animals from birth to slaughter.</a:t>
            </a:r>
          </a:p>
          <a:p>
            <a:pPr>
              <a:lnSpc>
                <a:spcPts val="1000"/>
              </a:lnSpc>
            </a:pPr>
            <a:endParaRPr sz="1000" dirty="0"/>
          </a:p>
          <a:p>
            <a:pPr>
              <a:lnSpc>
                <a:spcPts val="1400"/>
              </a:lnSpc>
              <a:spcBef>
                <a:spcPts val="99"/>
              </a:spcBef>
            </a:pPr>
            <a:endParaRPr sz="1400" dirty="0"/>
          </a:p>
          <a:p>
            <a:pPr marL="12700" marR="12700">
              <a:lnSpc>
                <a:spcPct val="148800"/>
              </a:lnSpc>
            </a:pPr>
            <a:r>
              <a:rPr lang="en-US" sz="1400">
                <a:solidFill>
                  <a:srgbClr val="3D4B5B"/>
                </a:solidFill>
                <a:latin typeface="Arial"/>
                <a:cs typeface="Arial"/>
              </a:rPr>
              <a:t>Through a solid and responsible policy, we carry out all creation and production so that there is no damage to the environment, providing sustainable development throughout our business activity.</a:t>
            </a:r>
          </a:p>
          <a:p>
            <a:pPr>
              <a:lnSpc>
                <a:spcPts val="1000"/>
              </a:lnSpc>
            </a:pPr>
            <a:endParaRPr sz="1000" dirty="0"/>
          </a:p>
          <a:p>
            <a:pPr>
              <a:lnSpc>
                <a:spcPts val="1400"/>
              </a:lnSpc>
              <a:spcBef>
                <a:spcPts val="99"/>
              </a:spcBef>
            </a:pPr>
            <a:endParaRPr sz="1400" dirty="0"/>
          </a:p>
          <a:p>
            <a:pPr marL="12700" marR="210185">
              <a:lnSpc>
                <a:spcPct val="148800"/>
              </a:lnSpc>
            </a:pPr>
            <a:r>
              <a:rPr lang="en-US" sz="1400">
                <a:solidFill>
                  <a:srgbClr val="3D4B5B"/>
                </a:solidFill>
                <a:latin typeface="Arial"/>
                <a:cs typeface="Arial"/>
              </a:rPr>
              <a:t>We regularly conduct surveys, studies and evaluations of the risks of the activity and compliance with legal regulations so that, if necessary, corrective measures can be taken.</a:t>
            </a:r>
          </a:p>
        </p:txBody>
      </p:sp>
      <p:sp>
        <p:nvSpPr>
          <p:cNvPr id="7" name="object 7"/>
          <p:cNvSpPr txBox="1"/>
          <p:nvPr/>
        </p:nvSpPr>
        <p:spPr>
          <a:xfrm>
            <a:off x="8267362" y="2661889"/>
            <a:ext cx="6130925" cy="4145279"/>
          </a:xfrm>
          <a:prstGeom prst="rect">
            <a:avLst/>
          </a:prstGeom>
        </p:spPr>
        <p:txBody>
          <a:bodyPr vert="horz" wrap="square" lIns="0" tIns="0" rIns="0" bIns="0" rtlCol="0">
            <a:noAutofit/>
          </a:bodyPr>
          <a:lstStyle/>
          <a:p>
            <a:pPr marL="12700" marR="125095">
              <a:lnSpc>
                <a:spcPct val="148800"/>
              </a:lnSpc>
            </a:pPr>
            <a:r>
              <a:rPr lang="en-US" sz="1400">
                <a:solidFill>
                  <a:srgbClr val="3D4B5B"/>
                </a:solidFill>
                <a:latin typeface="Arial"/>
                <a:cs typeface="Arial"/>
              </a:rPr>
              <a:t>Our employees will always work to check the environment and identify the necessary corrections, reducing waste and/or disposing of it properly, as well as immediately reporting any irregularities or risks to those responsible.</a:t>
            </a:r>
          </a:p>
          <a:p>
            <a:pPr marL="12700" marR="12700">
              <a:lnSpc>
                <a:spcPct val="148800"/>
              </a:lnSpc>
            </a:pPr>
            <a:r>
              <a:rPr lang="en-US" sz="1400">
                <a:solidFill>
                  <a:srgbClr val="3D4B5B"/>
                </a:solidFill>
                <a:latin typeface="Arial"/>
                <a:cs typeface="Arial"/>
              </a:rPr>
              <a:t>Our commitment to the environment is just as important as our commitment to our customers, so we strive to be ethical and upright in all our institutional commitments.</a:t>
            </a:r>
          </a:p>
          <a:p>
            <a:pPr marL="12700" marR="130810">
              <a:lnSpc>
                <a:spcPct val="148800"/>
              </a:lnSpc>
            </a:pPr>
            <a:r>
              <a:rPr lang="en-US" sz="1400">
                <a:solidFill>
                  <a:srgbClr val="3D4B5B"/>
                </a:solidFill>
                <a:latin typeface="Arial"/>
                <a:cs typeface="Arial"/>
              </a:rPr>
              <a:t>PLENA ALIMENTOS has all the necessary licenses and certifications to carry out its activities, bringing quality products to the consumer without harming the environment.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 y="0"/>
            <a:ext cx="15119972" cy="917955"/>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7560003" y="9427416"/>
            <a:ext cx="7559981" cy="1264586"/>
          </a:xfrm>
          <a:custGeom>
            <a:avLst/>
            <a:gdLst/>
            <a:ahLst/>
            <a:cxnLst/>
            <a:rect l="l" t="t" r="r" b="b"/>
            <a:pathLst>
              <a:path w="7559981" h="1264586">
                <a:moveTo>
                  <a:pt x="0" y="1014488"/>
                </a:moveTo>
                <a:lnTo>
                  <a:pt x="0" y="1264586"/>
                </a:lnTo>
                <a:lnTo>
                  <a:pt x="7559981" y="1264586"/>
                </a:lnTo>
                <a:lnTo>
                  <a:pt x="7559981" y="1017250"/>
                </a:lnTo>
                <a:lnTo>
                  <a:pt x="201239" y="1017250"/>
                </a:lnTo>
                <a:lnTo>
                  <a:pt x="0" y="1014488"/>
                </a:lnTo>
              </a:path>
              <a:path w="7559981" h="1264586">
                <a:moveTo>
                  <a:pt x="7559981" y="0"/>
                </a:moveTo>
                <a:lnTo>
                  <a:pt x="7022189" y="62530"/>
                </a:lnTo>
                <a:lnTo>
                  <a:pt x="6512774" y="127876"/>
                </a:lnTo>
                <a:lnTo>
                  <a:pt x="6292799" y="160734"/>
                </a:lnTo>
                <a:lnTo>
                  <a:pt x="6072824" y="197371"/>
                </a:lnTo>
                <a:lnTo>
                  <a:pt x="5835483" y="240532"/>
                </a:lnTo>
                <a:lnTo>
                  <a:pt x="4623837" y="480508"/>
                </a:lnTo>
                <a:lnTo>
                  <a:pt x="3911039" y="612116"/>
                </a:lnTo>
                <a:lnTo>
                  <a:pt x="3407040" y="696811"/>
                </a:lnTo>
                <a:lnTo>
                  <a:pt x="2890080" y="776345"/>
                </a:lnTo>
                <a:lnTo>
                  <a:pt x="2368800" y="848386"/>
                </a:lnTo>
                <a:lnTo>
                  <a:pt x="1851840" y="910599"/>
                </a:lnTo>
                <a:lnTo>
                  <a:pt x="1597680" y="937291"/>
                </a:lnTo>
                <a:lnTo>
                  <a:pt x="1347840" y="960650"/>
                </a:lnTo>
                <a:lnTo>
                  <a:pt x="1103399" y="980385"/>
                </a:lnTo>
                <a:lnTo>
                  <a:pt x="865439" y="996205"/>
                </a:lnTo>
                <a:lnTo>
                  <a:pt x="635039" y="1007816"/>
                </a:lnTo>
                <a:lnTo>
                  <a:pt x="413279" y="1014929"/>
                </a:lnTo>
                <a:lnTo>
                  <a:pt x="201239" y="1017250"/>
                </a:lnTo>
                <a:lnTo>
                  <a:pt x="7559981" y="1017250"/>
                </a:lnTo>
                <a:lnTo>
                  <a:pt x="7559981" y="0"/>
                </a:lnTo>
              </a:path>
            </a:pathLst>
          </a:custGeom>
          <a:solidFill>
            <a:srgbClr val="3E4C5B"/>
          </a:solidFill>
        </p:spPr>
        <p:txBody>
          <a:bodyPr wrap="square" lIns="0" tIns="0" rIns="0" bIns="0" rtlCol="0">
            <a:noAutofit/>
          </a:bodyPr>
          <a:lstStyle/>
          <a:p>
            <a:endParaRPr/>
          </a:p>
        </p:txBody>
      </p:sp>
      <p:sp>
        <p:nvSpPr>
          <p:cNvPr id="4" name="object 4"/>
          <p:cNvSpPr/>
          <p:nvPr/>
        </p:nvSpPr>
        <p:spPr>
          <a:xfrm>
            <a:off x="12" y="9985172"/>
            <a:ext cx="7559994" cy="706830"/>
          </a:xfrm>
          <a:custGeom>
            <a:avLst/>
            <a:gdLst/>
            <a:ahLst/>
            <a:cxnLst/>
            <a:rect l="l" t="t" r="r" b="b"/>
            <a:pathLst>
              <a:path w="7559994" h="706830">
                <a:moveTo>
                  <a:pt x="1399818" y="0"/>
                </a:moveTo>
                <a:lnTo>
                  <a:pt x="1130844" y="3592"/>
                </a:lnTo>
                <a:lnTo>
                  <a:pt x="862842" y="11856"/>
                </a:lnTo>
                <a:lnTo>
                  <a:pt x="596783" y="25131"/>
                </a:lnTo>
                <a:lnTo>
                  <a:pt x="333641" y="43757"/>
                </a:lnTo>
                <a:lnTo>
                  <a:pt x="74386" y="68075"/>
                </a:lnTo>
                <a:lnTo>
                  <a:pt x="0" y="76949"/>
                </a:lnTo>
                <a:lnTo>
                  <a:pt x="0" y="706830"/>
                </a:lnTo>
                <a:lnTo>
                  <a:pt x="7559994" y="706830"/>
                </a:lnTo>
                <a:lnTo>
                  <a:pt x="7559994" y="456729"/>
                </a:lnTo>
                <a:lnTo>
                  <a:pt x="6459499" y="423683"/>
                </a:lnTo>
                <a:lnTo>
                  <a:pt x="6208771" y="411693"/>
                </a:lnTo>
                <a:lnTo>
                  <a:pt x="5967503" y="396235"/>
                </a:lnTo>
                <a:lnTo>
                  <a:pt x="5847203" y="386808"/>
                </a:lnTo>
                <a:lnTo>
                  <a:pt x="5725414" y="376037"/>
                </a:lnTo>
                <a:lnTo>
                  <a:pt x="5472222" y="349825"/>
                </a:lnTo>
                <a:lnTo>
                  <a:pt x="5197646" y="316326"/>
                </a:lnTo>
                <a:lnTo>
                  <a:pt x="4349513" y="197381"/>
                </a:lnTo>
                <a:lnTo>
                  <a:pt x="3929177" y="146125"/>
                </a:lnTo>
                <a:lnTo>
                  <a:pt x="3469961" y="98584"/>
                </a:lnTo>
                <a:lnTo>
                  <a:pt x="3228203" y="77057"/>
                </a:lnTo>
                <a:lnTo>
                  <a:pt x="2979641" y="57479"/>
                </a:lnTo>
                <a:lnTo>
                  <a:pt x="2725247" y="40191"/>
                </a:lnTo>
                <a:lnTo>
                  <a:pt x="2465993" y="25532"/>
                </a:lnTo>
                <a:lnTo>
                  <a:pt x="2202852" y="13844"/>
                </a:lnTo>
                <a:lnTo>
                  <a:pt x="1936794" y="5465"/>
                </a:lnTo>
                <a:lnTo>
                  <a:pt x="1668792" y="737"/>
                </a:lnTo>
                <a:lnTo>
                  <a:pt x="1399818" y="0"/>
                </a:lnTo>
              </a:path>
            </a:pathLst>
          </a:custGeom>
          <a:solidFill>
            <a:srgbClr val="3E4C5B"/>
          </a:solidFill>
        </p:spPr>
        <p:txBody>
          <a:bodyPr wrap="square" lIns="0" tIns="0" rIns="0" bIns="0" rtlCol="0">
            <a:noAutofit/>
          </a:bodyPr>
          <a:lstStyle/>
          <a:p>
            <a:endParaRPr/>
          </a:p>
        </p:txBody>
      </p:sp>
      <p:sp>
        <p:nvSpPr>
          <p:cNvPr id="5" name="object 5"/>
          <p:cNvSpPr txBox="1">
            <a:spLocks noGrp="1"/>
          </p:cNvSpPr>
          <p:nvPr>
            <p:ph type="title"/>
          </p:nvPr>
        </p:nvSpPr>
        <p:spPr>
          <a:xfrm>
            <a:off x="707306" y="1390473"/>
            <a:ext cx="5325194" cy="859712"/>
          </a:xfrm>
          <a:prstGeom prst="rect">
            <a:avLst/>
          </a:prstGeom>
        </p:spPr>
        <p:txBody>
          <a:bodyPr vert="horz" wrap="square" lIns="0" tIns="0" rIns="0" bIns="0" rtlCol="0">
            <a:noAutofit/>
          </a:bodyPr>
          <a:lstStyle/>
          <a:p>
            <a:pPr marL="12700" marR="12700">
              <a:lnSpc>
                <a:spcPts val="3300"/>
              </a:lnSpc>
            </a:pPr>
            <a:r>
              <a:rPr lang="en-US" sz="3000" b="1" dirty="0">
                <a:solidFill>
                  <a:srgbClr val="E36031"/>
                </a:solidFill>
                <a:latin typeface="Arial"/>
                <a:cs typeface="Arial"/>
              </a:rPr>
              <a:t>8. FULL INTEGRITY PROGRAM</a:t>
            </a:r>
          </a:p>
        </p:txBody>
      </p:sp>
      <p:sp>
        <p:nvSpPr>
          <p:cNvPr id="6" name="object 6"/>
          <p:cNvSpPr txBox="1"/>
          <p:nvPr/>
        </p:nvSpPr>
        <p:spPr>
          <a:xfrm>
            <a:off x="707274" y="2497933"/>
            <a:ext cx="6246419" cy="6685280"/>
          </a:xfrm>
          <a:prstGeom prst="rect">
            <a:avLst/>
          </a:prstGeom>
        </p:spPr>
        <p:txBody>
          <a:bodyPr vert="horz" wrap="square" lIns="0" tIns="0" rIns="0" bIns="0" rtlCol="0">
            <a:noAutofit/>
          </a:bodyPr>
          <a:lstStyle/>
          <a:p>
            <a:pPr marL="12700" marR="12700" indent="0">
              <a:lnSpc>
                <a:spcPct val="148800"/>
              </a:lnSpc>
            </a:pPr>
            <a:r>
              <a:rPr lang="en-US" sz="1400">
                <a:solidFill>
                  <a:srgbClr val="3D4B5B"/>
                </a:solidFill>
                <a:latin typeface="Arial"/>
                <a:cs typeface="Arial"/>
              </a:rPr>
              <a:t>The creation of the Full Integrity Program, through compliance policies, is intended to disseminate and consolidate the basic principle of transparency, ethics and integrity at all levels of the company's hierarchy, applying and adopting all the procedures for compliance with the rules and Code of Ethics and Conduct and legislation applicable to the business.</a:t>
            </a:r>
          </a:p>
          <a:p>
            <a:pPr>
              <a:lnSpc>
                <a:spcPts val="1000"/>
              </a:lnSpc>
            </a:pPr>
            <a:endParaRPr sz="1000" dirty="0"/>
          </a:p>
          <a:p>
            <a:pPr>
              <a:lnSpc>
                <a:spcPts val="1400"/>
              </a:lnSpc>
              <a:spcBef>
                <a:spcPts val="99"/>
              </a:spcBef>
            </a:pPr>
            <a:endParaRPr sz="1400" dirty="0"/>
          </a:p>
          <a:p>
            <a:pPr marL="12700" marR="576580">
              <a:lnSpc>
                <a:spcPct val="148800"/>
              </a:lnSpc>
            </a:pPr>
            <a:r>
              <a:rPr lang="en-US" sz="1400">
                <a:solidFill>
                  <a:srgbClr val="3D4B5B"/>
                </a:solidFill>
                <a:latin typeface="Arial"/>
                <a:cs typeface="Arial"/>
              </a:rPr>
              <a:t>Our policy applies to all companies in the PLENA ALIMENTOS group, employees at any level, including suppliers, consultants and partners.</a:t>
            </a:r>
          </a:p>
          <a:p>
            <a:pPr>
              <a:lnSpc>
                <a:spcPts val="1000"/>
              </a:lnSpc>
            </a:pPr>
            <a:endParaRPr sz="1000" dirty="0"/>
          </a:p>
          <a:p>
            <a:pPr>
              <a:lnSpc>
                <a:spcPts val="1400"/>
              </a:lnSpc>
              <a:spcBef>
                <a:spcPts val="99"/>
              </a:spcBef>
            </a:pPr>
            <a:endParaRPr sz="1400" dirty="0"/>
          </a:p>
          <a:p>
            <a:pPr marL="12700" marR="107314">
              <a:lnSpc>
                <a:spcPct val="148800"/>
              </a:lnSpc>
            </a:pPr>
            <a:r>
              <a:rPr lang="en-US" sz="1400">
                <a:solidFill>
                  <a:srgbClr val="3D4B5B"/>
                </a:solidFill>
                <a:latin typeface="Arial"/>
                <a:cs typeface="Arial"/>
              </a:rPr>
              <a:t>Compliance with this policy strengthens transparency, integrity and ethics, with the consequent efficiency of the Group, and also preserves the company's reputation in the market.</a:t>
            </a:r>
          </a:p>
          <a:p>
            <a:pPr>
              <a:lnSpc>
                <a:spcPts val="1000"/>
              </a:lnSpc>
            </a:pPr>
            <a:endParaRPr sz="1000" dirty="0"/>
          </a:p>
          <a:p>
            <a:pPr>
              <a:lnSpc>
                <a:spcPts val="1400"/>
              </a:lnSpc>
              <a:spcBef>
                <a:spcPts val="99"/>
              </a:spcBef>
            </a:pPr>
            <a:endParaRPr sz="1400" dirty="0"/>
          </a:p>
          <a:p>
            <a:pPr marL="12700" marR="62865" indent="0">
              <a:lnSpc>
                <a:spcPct val="148800"/>
              </a:lnSpc>
            </a:pPr>
            <a:r>
              <a:rPr lang="en-US" sz="1400">
                <a:solidFill>
                  <a:srgbClr val="3D4B5B"/>
                </a:solidFill>
                <a:latin typeface="Arial"/>
                <a:cs typeface="Arial"/>
              </a:rPr>
              <a:t>The anti-corruption law has made it possible for companies that have an effective Compliance Program, in the event of deviations, to suffer lesser sanctions, as long as they have "internal mechanisms and procedures for integrity, auditing and encouraging the reporting of irregularities and the effective application of codes of conduct and ethics".</a:t>
            </a:r>
          </a:p>
        </p:txBody>
      </p:sp>
      <p:sp>
        <p:nvSpPr>
          <p:cNvPr id="7" name="object 7"/>
          <p:cNvSpPr txBox="1"/>
          <p:nvPr/>
        </p:nvSpPr>
        <p:spPr>
          <a:xfrm>
            <a:off x="8267330" y="1356533"/>
            <a:ext cx="5814060" cy="652145"/>
          </a:xfrm>
          <a:prstGeom prst="rect">
            <a:avLst/>
          </a:prstGeom>
        </p:spPr>
        <p:txBody>
          <a:bodyPr vert="horz" wrap="square" lIns="0" tIns="0" rIns="0" bIns="0" rtlCol="0">
            <a:noAutofit/>
          </a:bodyPr>
          <a:lstStyle/>
          <a:p>
            <a:pPr marL="12700" marR="12700">
              <a:lnSpc>
                <a:spcPct val="148800"/>
              </a:lnSpc>
            </a:pPr>
            <a:r>
              <a:rPr lang="en-US" sz="1400">
                <a:solidFill>
                  <a:srgbClr val="3D4B5B"/>
                </a:solidFill>
                <a:latin typeface="Arial"/>
                <a:cs typeface="Arial"/>
              </a:rPr>
              <a:t>PLENA ALIMENTOS has set its sights on achieving the highest level of excellence in transparency, ethics and integrity.</a:t>
            </a:r>
          </a:p>
        </p:txBody>
      </p:sp>
      <p:sp>
        <p:nvSpPr>
          <p:cNvPr id="8" name="object 8"/>
          <p:cNvSpPr txBox="1"/>
          <p:nvPr/>
        </p:nvSpPr>
        <p:spPr>
          <a:xfrm>
            <a:off x="8267306" y="2309009"/>
            <a:ext cx="6136005" cy="6891020"/>
          </a:xfrm>
          <a:prstGeom prst="rect">
            <a:avLst/>
          </a:prstGeom>
        </p:spPr>
        <p:txBody>
          <a:bodyPr vert="horz" wrap="square" lIns="0" tIns="0" rIns="0" bIns="0" rtlCol="0">
            <a:noAutofit/>
          </a:bodyPr>
          <a:lstStyle/>
          <a:p>
            <a:pPr marL="12700" marR="205740">
              <a:lnSpc>
                <a:spcPct val="148800"/>
              </a:lnSpc>
            </a:pPr>
            <a:r>
              <a:rPr lang="en-US" sz="1400">
                <a:solidFill>
                  <a:srgbClr val="3D4B5B"/>
                </a:solidFill>
                <a:latin typeface="Arial"/>
                <a:cs typeface="Arial"/>
              </a:rPr>
              <a:t>We believe that our Full Integrity Program is essential. And in order to achieve our objectives, we must believe in the integrity of everyone within our company, because we trust everyone to comply with ethical and moral precepts, and that their actions are consistent with our Code of Ethics and Conduct, as well as compliance with existing legislation.</a:t>
            </a:r>
          </a:p>
          <a:p>
            <a:pPr>
              <a:lnSpc>
                <a:spcPts val="1000"/>
              </a:lnSpc>
            </a:pPr>
            <a:endParaRPr sz="1000" dirty="0"/>
          </a:p>
          <a:p>
            <a:pPr>
              <a:lnSpc>
                <a:spcPts val="1400"/>
              </a:lnSpc>
              <a:spcBef>
                <a:spcPts val="99"/>
              </a:spcBef>
            </a:pPr>
            <a:endParaRPr sz="1400" dirty="0"/>
          </a:p>
          <a:p>
            <a:pPr marL="12700" marR="182880">
              <a:lnSpc>
                <a:spcPct val="148800"/>
              </a:lnSpc>
            </a:pPr>
            <a:r>
              <a:rPr lang="en-US" sz="1400">
                <a:solidFill>
                  <a:srgbClr val="3D4B5B"/>
                </a:solidFill>
                <a:latin typeface="Arial"/>
                <a:cs typeface="Arial"/>
              </a:rPr>
              <a:t>Periodically, the company will check that employees and managers are acting in accordance with this Manual and current anti-corruption laws.</a:t>
            </a:r>
          </a:p>
          <a:p>
            <a:pPr>
              <a:lnSpc>
                <a:spcPts val="1000"/>
              </a:lnSpc>
            </a:pPr>
            <a:endParaRPr sz="1000" dirty="0"/>
          </a:p>
          <a:p>
            <a:pPr>
              <a:lnSpc>
                <a:spcPts val="1000"/>
              </a:lnSpc>
            </a:pPr>
            <a:endParaRPr sz="1000" dirty="0"/>
          </a:p>
          <a:p>
            <a:pPr>
              <a:lnSpc>
                <a:spcPts val="1300"/>
              </a:lnSpc>
              <a:spcBef>
                <a:spcPts val="19"/>
              </a:spcBef>
            </a:pPr>
            <a:endParaRPr sz="1300" dirty="0"/>
          </a:p>
          <a:p>
            <a:pPr marL="12700">
              <a:lnSpc>
                <a:spcPct val="100000"/>
              </a:lnSpc>
            </a:pPr>
            <a:r>
              <a:rPr lang="en-US" sz="1400">
                <a:solidFill>
                  <a:srgbClr val="3D4B5B"/>
                </a:solidFill>
                <a:latin typeface="Arial"/>
                <a:cs typeface="Arial"/>
              </a:rPr>
              <a:t>The pillars that support the Full Integrity Program are:</a:t>
            </a:r>
          </a:p>
          <a:p>
            <a:pPr>
              <a:lnSpc>
                <a:spcPts val="600"/>
              </a:lnSpc>
              <a:spcBef>
                <a:spcPts val="19"/>
              </a:spcBef>
            </a:pPr>
            <a:endParaRPr sz="600" dirty="0"/>
          </a:p>
          <a:p>
            <a:pPr>
              <a:lnSpc>
                <a:spcPts val="1000"/>
              </a:lnSpc>
            </a:pPr>
            <a:endParaRPr sz="1000" dirty="0"/>
          </a:p>
          <a:p>
            <a:pPr>
              <a:lnSpc>
                <a:spcPts val="1000"/>
              </a:lnSpc>
            </a:pPr>
            <a:endParaRPr sz="1000" dirty="0"/>
          </a:p>
          <a:p>
            <a:pPr>
              <a:lnSpc>
                <a:spcPts val="1000"/>
              </a:lnSpc>
            </a:pPr>
            <a:endParaRPr sz="1000" dirty="0"/>
          </a:p>
          <a:p>
            <a:pPr marL="250825" indent="-238760">
              <a:lnSpc>
                <a:spcPct val="100000"/>
              </a:lnSpc>
              <a:buClr>
                <a:srgbClr val="E46030"/>
              </a:buClr>
              <a:buSzPct val="93333"/>
              <a:buFont typeface="Arial"/>
              <a:buChar char="•"/>
              <a:tabLst>
                <a:tab pos="250825" algn="l"/>
              </a:tabLst>
            </a:pPr>
            <a:r>
              <a:rPr lang="en-US" sz="1500">
                <a:solidFill>
                  <a:srgbClr val="E36031"/>
                </a:solidFill>
                <a:latin typeface="Arial"/>
                <a:cs typeface="Arial"/>
              </a:rPr>
              <a:t>Knowledge;</a:t>
            </a:r>
          </a:p>
          <a:p>
            <a:pPr>
              <a:lnSpc>
                <a:spcPts val="850"/>
              </a:lnSpc>
              <a:spcBef>
                <a:spcPts val="47"/>
              </a:spcBef>
              <a:buClr>
                <a:srgbClr val="E46030"/>
              </a:buClr>
              <a:buFont typeface="Arial"/>
              <a:buChar char="•"/>
            </a:pPr>
            <a:endParaRPr sz="850" dirty="0"/>
          </a:p>
          <a:p>
            <a:pPr marL="250825" indent="-238760">
              <a:lnSpc>
                <a:spcPct val="100000"/>
              </a:lnSpc>
              <a:buClr>
                <a:srgbClr val="E46030"/>
              </a:buClr>
              <a:buSzPct val="93333"/>
              <a:buFont typeface="Arial"/>
              <a:buChar char="•"/>
              <a:tabLst>
                <a:tab pos="250825" algn="l"/>
              </a:tabLst>
            </a:pPr>
            <a:r>
              <a:rPr lang="en-US" sz="1500">
                <a:solidFill>
                  <a:srgbClr val="E36031"/>
                </a:solidFill>
                <a:latin typeface="Arial"/>
                <a:cs typeface="Arial"/>
              </a:rPr>
              <a:t>Commitment and integrity;</a:t>
            </a:r>
          </a:p>
          <a:p>
            <a:pPr>
              <a:lnSpc>
                <a:spcPts val="900"/>
              </a:lnSpc>
              <a:buClr>
                <a:srgbClr val="E46030"/>
              </a:buClr>
              <a:buFont typeface="Arial"/>
              <a:buChar char="•"/>
            </a:pPr>
            <a:endParaRPr sz="900" dirty="0"/>
          </a:p>
          <a:p>
            <a:pPr marL="250825" indent="-238760">
              <a:lnSpc>
                <a:spcPct val="100000"/>
              </a:lnSpc>
              <a:buClr>
                <a:srgbClr val="E46030"/>
              </a:buClr>
              <a:buSzPct val="93333"/>
              <a:buFont typeface="Arial"/>
              <a:buChar char="•"/>
              <a:tabLst>
                <a:tab pos="250825" algn="l"/>
              </a:tabLst>
            </a:pPr>
            <a:r>
              <a:rPr lang="en-US" sz="1500">
                <a:solidFill>
                  <a:srgbClr val="E36031"/>
                </a:solidFill>
                <a:latin typeface="Arial"/>
                <a:cs typeface="Arial"/>
              </a:rPr>
              <a:t>Checking and detecting deviations;</a:t>
            </a:r>
          </a:p>
          <a:p>
            <a:pPr>
              <a:lnSpc>
                <a:spcPts val="900"/>
              </a:lnSpc>
              <a:buClr>
                <a:srgbClr val="E46030"/>
              </a:buClr>
              <a:buFont typeface="Arial"/>
              <a:buChar char="•"/>
            </a:pPr>
            <a:endParaRPr sz="900" dirty="0"/>
          </a:p>
          <a:p>
            <a:pPr marL="247015" indent="-234950">
              <a:lnSpc>
                <a:spcPct val="100000"/>
              </a:lnSpc>
              <a:buClr>
                <a:srgbClr val="E46030"/>
              </a:buClr>
              <a:buSzPct val="93333"/>
              <a:buFont typeface="Arial"/>
              <a:buChar char="•"/>
              <a:tabLst>
                <a:tab pos="247015" algn="l"/>
              </a:tabLst>
            </a:pPr>
            <a:r>
              <a:rPr lang="en-US" sz="1500">
                <a:solidFill>
                  <a:srgbClr val="E36031"/>
                </a:solidFill>
                <a:latin typeface="Arial"/>
                <a:cs typeface="Arial"/>
              </a:rPr>
              <a:t>Clear rules: Code of Conduct and Corporate Policies;</a:t>
            </a:r>
          </a:p>
          <a:p>
            <a:pPr>
              <a:lnSpc>
                <a:spcPts val="900"/>
              </a:lnSpc>
              <a:buClr>
                <a:srgbClr val="E46030"/>
              </a:buClr>
              <a:buFont typeface="Arial"/>
              <a:buChar char="•"/>
            </a:pPr>
            <a:endParaRPr sz="900" dirty="0"/>
          </a:p>
          <a:p>
            <a:pPr marL="250825" indent="-238760">
              <a:lnSpc>
                <a:spcPct val="100000"/>
              </a:lnSpc>
              <a:buClr>
                <a:srgbClr val="E46030"/>
              </a:buClr>
              <a:buSzPct val="93333"/>
              <a:buFont typeface="Arial"/>
              <a:buChar char="•"/>
              <a:tabLst>
                <a:tab pos="250825" algn="l"/>
              </a:tabLst>
            </a:pPr>
            <a:r>
              <a:rPr lang="en-US" sz="1500">
                <a:solidFill>
                  <a:srgbClr val="E36031"/>
                </a:solidFill>
                <a:latin typeface="Arial"/>
                <a:cs typeface="Arial"/>
              </a:rPr>
              <a:t>Correcting and punishing deviations;</a:t>
            </a:r>
          </a:p>
          <a:p>
            <a:pPr>
              <a:lnSpc>
                <a:spcPts val="900"/>
              </a:lnSpc>
              <a:buClr>
                <a:srgbClr val="E46030"/>
              </a:buClr>
              <a:buFont typeface="Arial"/>
              <a:buChar char="•"/>
            </a:pPr>
            <a:endParaRPr sz="900" dirty="0"/>
          </a:p>
          <a:p>
            <a:pPr marL="250825" indent="-238760">
              <a:lnSpc>
                <a:spcPct val="100000"/>
              </a:lnSpc>
              <a:buClr>
                <a:srgbClr val="E46030"/>
              </a:buClr>
              <a:buSzPct val="93333"/>
              <a:buFont typeface="Arial"/>
              <a:buChar char="•"/>
              <a:tabLst>
                <a:tab pos="250825" algn="l"/>
              </a:tabLst>
            </a:pPr>
            <a:r>
              <a:rPr lang="en-US" sz="1500">
                <a:solidFill>
                  <a:srgbClr val="E36031"/>
                </a:solidFill>
                <a:latin typeface="Arial"/>
                <a:cs typeface="Arial"/>
              </a:rPr>
              <a:t>Communication and training;</a:t>
            </a:r>
          </a:p>
          <a:p>
            <a:pPr>
              <a:lnSpc>
                <a:spcPts val="900"/>
              </a:lnSpc>
              <a:buClr>
                <a:srgbClr val="E46030"/>
              </a:buClr>
              <a:buFont typeface="Arial"/>
              <a:buChar char="•"/>
            </a:pPr>
            <a:endParaRPr sz="900" dirty="0"/>
          </a:p>
          <a:p>
            <a:pPr marL="250825" indent="-238760">
              <a:lnSpc>
                <a:spcPct val="100000"/>
              </a:lnSpc>
              <a:buClr>
                <a:srgbClr val="E46030"/>
              </a:buClr>
              <a:buSzPct val="93333"/>
              <a:buFont typeface="Arial"/>
              <a:buChar char="•"/>
              <a:tabLst>
                <a:tab pos="250825" algn="l"/>
              </a:tabLst>
            </a:pPr>
            <a:r>
              <a:rPr lang="en-US" sz="1500">
                <a:solidFill>
                  <a:srgbClr val="E36031"/>
                </a:solidFill>
                <a:latin typeface="Arial"/>
                <a:cs typeface="Arial"/>
              </a:rPr>
              <a:t>Prevention.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5119985" cy="917955"/>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7559997" y="9427415"/>
            <a:ext cx="7559987" cy="1264587"/>
          </a:xfrm>
          <a:custGeom>
            <a:avLst/>
            <a:gdLst/>
            <a:ahLst/>
            <a:cxnLst/>
            <a:rect l="l" t="t" r="r" b="b"/>
            <a:pathLst>
              <a:path w="7559987" h="1264587">
                <a:moveTo>
                  <a:pt x="0" y="1014489"/>
                </a:moveTo>
                <a:lnTo>
                  <a:pt x="0" y="1264587"/>
                </a:lnTo>
                <a:lnTo>
                  <a:pt x="7559987" y="1264587"/>
                </a:lnTo>
                <a:lnTo>
                  <a:pt x="7559987" y="1017250"/>
                </a:lnTo>
                <a:lnTo>
                  <a:pt x="201239" y="1017250"/>
                </a:lnTo>
                <a:lnTo>
                  <a:pt x="0" y="1014489"/>
                </a:lnTo>
              </a:path>
              <a:path w="7559987" h="1264587">
                <a:moveTo>
                  <a:pt x="7559987" y="0"/>
                </a:moveTo>
                <a:lnTo>
                  <a:pt x="7022189" y="62531"/>
                </a:lnTo>
                <a:lnTo>
                  <a:pt x="6512774" y="127877"/>
                </a:lnTo>
                <a:lnTo>
                  <a:pt x="6292799" y="160734"/>
                </a:lnTo>
                <a:lnTo>
                  <a:pt x="6072824" y="197372"/>
                </a:lnTo>
                <a:lnTo>
                  <a:pt x="5835483" y="240532"/>
                </a:lnTo>
                <a:lnTo>
                  <a:pt x="4623837" y="480508"/>
                </a:lnTo>
                <a:lnTo>
                  <a:pt x="3911039" y="612117"/>
                </a:lnTo>
                <a:lnTo>
                  <a:pt x="3407040" y="696811"/>
                </a:lnTo>
                <a:lnTo>
                  <a:pt x="2890080" y="776346"/>
                </a:lnTo>
                <a:lnTo>
                  <a:pt x="2368800" y="848387"/>
                </a:lnTo>
                <a:lnTo>
                  <a:pt x="1851840" y="910600"/>
                </a:lnTo>
                <a:lnTo>
                  <a:pt x="1597680" y="937292"/>
                </a:lnTo>
                <a:lnTo>
                  <a:pt x="1347840" y="960651"/>
                </a:lnTo>
                <a:lnTo>
                  <a:pt x="1103399" y="980386"/>
                </a:lnTo>
                <a:lnTo>
                  <a:pt x="865439" y="996205"/>
                </a:lnTo>
                <a:lnTo>
                  <a:pt x="635039" y="1007817"/>
                </a:lnTo>
                <a:lnTo>
                  <a:pt x="413279" y="1014929"/>
                </a:lnTo>
                <a:lnTo>
                  <a:pt x="201239" y="1017250"/>
                </a:lnTo>
                <a:lnTo>
                  <a:pt x="7559987" y="1017250"/>
                </a:lnTo>
                <a:lnTo>
                  <a:pt x="7559987" y="0"/>
                </a:lnTo>
              </a:path>
            </a:pathLst>
          </a:custGeom>
          <a:solidFill>
            <a:srgbClr val="3E4C5B"/>
          </a:solidFill>
        </p:spPr>
        <p:txBody>
          <a:bodyPr wrap="square" lIns="0" tIns="0" rIns="0" bIns="0" rtlCol="0">
            <a:noAutofit/>
          </a:bodyPr>
          <a:lstStyle/>
          <a:p>
            <a:endParaRPr/>
          </a:p>
        </p:txBody>
      </p:sp>
      <p:sp>
        <p:nvSpPr>
          <p:cNvPr id="4" name="object 4"/>
          <p:cNvSpPr/>
          <p:nvPr/>
        </p:nvSpPr>
        <p:spPr>
          <a:xfrm>
            <a:off x="0" y="9985172"/>
            <a:ext cx="7559999" cy="706830"/>
          </a:xfrm>
          <a:custGeom>
            <a:avLst/>
            <a:gdLst/>
            <a:ahLst/>
            <a:cxnLst/>
            <a:rect l="l" t="t" r="r" b="b"/>
            <a:pathLst>
              <a:path w="7559999" h="706830">
                <a:moveTo>
                  <a:pt x="1399824" y="0"/>
                </a:moveTo>
                <a:lnTo>
                  <a:pt x="1130850" y="3592"/>
                </a:lnTo>
                <a:lnTo>
                  <a:pt x="862847" y="11856"/>
                </a:lnTo>
                <a:lnTo>
                  <a:pt x="596789" y="25131"/>
                </a:lnTo>
                <a:lnTo>
                  <a:pt x="333647" y="43757"/>
                </a:lnTo>
                <a:lnTo>
                  <a:pt x="74392" y="68075"/>
                </a:lnTo>
                <a:lnTo>
                  <a:pt x="0" y="76950"/>
                </a:lnTo>
                <a:lnTo>
                  <a:pt x="0" y="706830"/>
                </a:lnTo>
                <a:lnTo>
                  <a:pt x="7559999" y="706830"/>
                </a:lnTo>
                <a:lnTo>
                  <a:pt x="7559999" y="456729"/>
                </a:lnTo>
                <a:lnTo>
                  <a:pt x="6459505" y="423683"/>
                </a:lnTo>
                <a:lnTo>
                  <a:pt x="6208777" y="411693"/>
                </a:lnTo>
                <a:lnTo>
                  <a:pt x="5967509" y="396235"/>
                </a:lnTo>
                <a:lnTo>
                  <a:pt x="5847209" y="386808"/>
                </a:lnTo>
                <a:lnTo>
                  <a:pt x="5725419" y="376037"/>
                </a:lnTo>
                <a:lnTo>
                  <a:pt x="5472228" y="349825"/>
                </a:lnTo>
                <a:lnTo>
                  <a:pt x="5197651" y="316326"/>
                </a:lnTo>
                <a:lnTo>
                  <a:pt x="4349519" y="197381"/>
                </a:lnTo>
                <a:lnTo>
                  <a:pt x="3929183" y="146125"/>
                </a:lnTo>
                <a:lnTo>
                  <a:pt x="3469967" y="98584"/>
                </a:lnTo>
                <a:lnTo>
                  <a:pt x="3228209" y="77057"/>
                </a:lnTo>
                <a:lnTo>
                  <a:pt x="2979647" y="57479"/>
                </a:lnTo>
                <a:lnTo>
                  <a:pt x="2725253" y="40191"/>
                </a:lnTo>
                <a:lnTo>
                  <a:pt x="2465999" y="25532"/>
                </a:lnTo>
                <a:lnTo>
                  <a:pt x="2202857" y="13844"/>
                </a:lnTo>
                <a:lnTo>
                  <a:pt x="1936799" y="5465"/>
                </a:lnTo>
                <a:lnTo>
                  <a:pt x="1668798" y="737"/>
                </a:lnTo>
                <a:lnTo>
                  <a:pt x="1399824" y="0"/>
                </a:lnTo>
              </a:path>
            </a:pathLst>
          </a:custGeom>
          <a:solidFill>
            <a:srgbClr val="3E4C5B"/>
          </a:solidFill>
        </p:spPr>
        <p:txBody>
          <a:bodyPr wrap="square" lIns="0" tIns="0" rIns="0" bIns="0" rtlCol="0">
            <a:noAutofit/>
          </a:bodyPr>
          <a:lstStyle/>
          <a:p>
            <a:endParaRPr/>
          </a:p>
        </p:txBody>
      </p:sp>
      <p:sp>
        <p:nvSpPr>
          <p:cNvPr id="5" name="object 5"/>
          <p:cNvSpPr txBox="1"/>
          <p:nvPr/>
        </p:nvSpPr>
        <p:spPr>
          <a:xfrm>
            <a:off x="707299" y="967434"/>
            <a:ext cx="6092825" cy="1287780"/>
          </a:xfrm>
          <a:prstGeom prst="rect">
            <a:avLst/>
          </a:prstGeom>
        </p:spPr>
        <p:txBody>
          <a:bodyPr vert="horz" wrap="square" lIns="0" tIns="0" rIns="0" bIns="0" rtlCol="0">
            <a:noAutofit/>
          </a:bodyPr>
          <a:lstStyle/>
          <a:p>
            <a:pPr marL="12700" marR="12700">
              <a:lnSpc>
                <a:spcPct val="148800"/>
              </a:lnSpc>
            </a:pPr>
            <a:r>
              <a:rPr lang="en-US" sz="1400">
                <a:solidFill>
                  <a:srgbClr val="3D4B5B"/>
                </a:solidFill>
                <a:latin typeface="Arial"/>
                <a:cs typeface="Arial"/>
              </a:rPr>
              <a:t>We understand corruption to mean deviations from moral norms that violate Brazilian and international laws and tarnish the company's integrity and commitment to society as a whole.</a:t>
            </a:r>
          </a:p>
        </p:txBody>
      </p:sp>
      <p:sp>
        <p:nvSpPr>
          <p:cNvPr id="6" name="object 6"/>
          <p:cNvSpPr txBox="1"/>
          <p:nvPr/>
        </p:nvSpPr>
        <p:spPr>
          <a:xfrm>
            <a:off x="707299" y="2555010"/>
            <a:ext cx="6053455" cy="1287780"/>
          </a:xfrm>
          <a:prstGeom prst="rect">
            <a:avLst/>
          </a:prstGeom>
        </p:spPr>
        <p:txBody>
          <a:bodyPr vert="horz" wrap="square" lIns="0" tIns="0" rIns="0" bIns="0" rtlCol="0">
            <a:noAutofit/>
          </a:bodyPr>
          <a:lstStyle/>
          <a:p>
            <a:pPr marL="12700" marR="12700">
              <a:lnSpc>
                <a:spcPct val="148800"/>
              </a:lnSpc>
            </a:pPr>
            <a:r>
              <a:rPr lang="en-US" sz="1400">
                <a:solidFill>
                  <a:srgbClr val="3D4B5B"/>
                </a:solidFill>
                <a:latin typeface="Arial"/>
                <a:cs typeface="Arial"/>
              </a:rPr>
              <a:t>All employees, service providers and any third parties acting on behalf of the company must pay special attention to the treatment of public agents.</a:t>
            </a:r>
          </a:p>
        </p:txBody>
      </p:sp>
      <p:sp>
        <p:nvSpPr>
          <p:cNvPr id="7" name="object 7"/>
          <p:cNvSpPr txBox="1"/>
          <p:nvPr/>
        </p:nvSpPr>
        <p:spPr>
          <a:xfrm>
            <a:off x="707299" y="4142586"/>
            <a:ext cx="6143625" cy="970280"/>
          </a:xfrm>
          <a:prstGeom prst="rect">
            <a:avLst/>
          </a:prstGeom>
        </p:spPr>
        <p:txBody>
          <a:bodyPr vert="horz" wrap="square" lIns="0" tIns="0" rIns="0" bIns="0" rtlCol="0">
            <a:noAutofit/>
          </a:bodyPr>
          <a:lstStyle/>
          <a:p>
            <a:pPr marL="12700" marR="12700">
              <a:lnSpc>
                <a:spcPct val="148800"/>
              </a:lnSpc>
            </a:pPr>
            <a:r>
              <a:rPr lang="en-US" sz="1400">
                <a:solidFill>
                  <a:srgbClr val="3D4B5B"/>
                </a:solidFill>
                <a:latin typeface="Arial"/>
                <a:cs typeface="Arial"/>
              </a:rPr>
              <a:t>In such cases, </a:t>
            </a:r>
            <a:r>
              <a:rPr lang="en-US" sz="1400">
                <a:solidFill>
                  <a:srgbClr val="E46030"/>
                </a:solidFill>
                <a:latin typeface="Arial"/>
                <a:cs typeface="Arial"/>
              </a:rPr>
              <a:t>you should never accept, offer, promise or accept any promise, advantage or special treatment, or even offer gifts however small in value.</a:t>
            </a:r>
          </a:p>
        </p:txBody>
      </p:sp>
      <p:sp>
        <p:nvSpPr>
          <p:cNvPr id="8" name="object 8"/>
          <p:cNvSpPr txBox="1"/>
          <p:nvPr/>
        </p:nvSpPr>
        <p:spPr>
          <a:xfrm>
            <a:off x="707240" y="5455802"/>
            <a:ext cx="6140450" cy="3124200"/>
          </a:xfrm>
          <a:prstGeom prst="rect">
            <a:avLst/>
          </a:prstGeom>
        </p:spPr>
        <p:txBody>
          <a:bodyPr vert="horz" wrap="square" lIns="0" tIns="0" rIns="0" bIns="0" rtlCol="0">
            <a:noAutofit/>
          </a:bodyPr>
          <a:lstStyle/>
          <a:p>
            <a:pPr marL="12700" marR="1513840"/>
            <a:r>
              <a:rPr lang="en-US" sz="2100" b="1">
                <a:solidFill>
                  <a:srgbClr val="E36031"/>
                </a:solidFill>
                <a:latin typeface="Arial"/>
                <a:cs typeface="Arial"/>
              </a:rPr>
              <a:t>OBJECTIVES OF THE FULL INTEGRITY PROGRAM</a:t>
            </a:r>
          </a:p>
          <a:p>
            <a:pPr marL="12700" marR="12700">
              <a:lnSpc>
                <a:spcPct val="148800"/>
              </a:lnSpc>
              <a:spcBef>
                <a:spcPts val="60"/>
              </a:spcBef>
            </a:pPr>
            <a:r>
              <a:rPr lang="en-US" sz="1400">
                <a:solidFill>
                  <a:srgbClr val="E46030"/>
                </a:solidFill>
                <a:latin typeface="Arial"/>
                <a:cs typeface="Arial"/>
              </a:rPr>
              <a:t>Mission: </a:t>
            </a:r>
            <a:r>
              <a:rPr lang="en-US" sz="1400">
                <a:solidFill>
                  <a:srgbClr val="3D4B5B"/>
                </a:solidFill>
                <a:latin typeface="Arial"/>
                <a:cs typeface="Arial"/>
              </a:rPr>
              <a:t>To become a market benchmark in ethics, integrity and transparency;</a:t>
            </a:r>
          </a:p>
          <a:p>
            <a:pPr marL="12700" marR="401955" indent="0">
              <a:lnSpc>
                <a:spcPct val="148800"/>
              </a:lnSpc>
              <a:spcBef>
                <a:spcPts val="200"/>
              </a:spcBef>
            </a:pPr>
            <a:r>
              <a:rPr lang="en-US" sz="1400">
                <a:solidFill>
                  <a:srgbClr val="E46030"/>
                </a:solidFill>
                <a:latin typeface="Arial"/>
                <a:cs typeface="Arial"/>
              </a:rPr>
              <a:t>Vision: </a:t>
            </a:r>
            <a:r>
              <a:rPr lang="en-US" sz="1400">
                <a:solidFill>
                  <a:srgbClr val="3D4B5B"/>
                </a:solidFill>
                <a:latin typeface="Arial"/>
                <a:cs typeface="Arial"/>
              </a:rPr>
              <a:t>To become a model in compliance management for its employees, controllers, partners and customers;</a:t>
            </a:r>
          </a:p>
          <a:p>
            <a:pPr marL="12700" marR="1053465">
              <a:lnSpc>
                <a:spcPct val="148800"/>
              </a:lnSpc>
              <a:spcBef>
                <a:spcPts val="200"/>
              </a:spcBef>
            </a:pPr>
            <a:r>
              <a:rPr lang="en-US" sz="1400">
                <a:solidFill>
                  <a:srgbClr val="E46030"/>
                </a:solidFill>
                <a:latin typeface="Arial"/>
                <a:cs typeface="Arial"/>
              </a:rPr>
              <a:t>Values: </a:t>
            </a:r>
            <a:r>
              <a:rPr lang="en-US" sz="1400">
                <a:solidFill>
                  <a:srgbClr val="3D4B5B"/>
                </a:solidFill>
                <a:latin typeface="Arial"/>
                <a:cs typeface="Arial"/>
              </a:rPr>
              <a:t>Respecting ethical standards and concepts for the sustainable development of the environment, with social responsibility, valuing human beings and transparency in the development of its activity.</a:t>
            </a:r>
          </a:p>
        </p:txBody>
      </p:sp>
      <p:sp>
        <p:nvSpPr>
          <p:cNvPr id="9" name="object 9"/>
          <p:cNvSpPr txBox="1"/>
          <p:nvPr/>
        </p:nvSpPr>
        <p:spPr>
          <a:xfrm>
            <a:off x="8267300" y="1049328"/>
            <a:ext cx="5894705" cy="3495040"/>
          </a:xfrm>
          <a:prstGeom prst="rect">
            <a:avLst/>
          </a:prstGeom>
        </p:spPr>
        <p:txBody>
          <a:bodyPr vert="horz" wrap="square" lIns="0" tIns="0" rIns="0" bIns="0" rtlCol="0">
            <a:noAutofit/>
          </a:bodyPr>
          <a:lstStyle/>
          <a:p>
            <a:pPr marL="12700">
              <a:lnSpc>
                <a:spcPct val="100000"/>
              </a:lnSpc>
            </a:pPr>
            <a:r>
              <a:rPr lang="en-US" sz="2100" b="1">
                <a:solidFill>
                  <a:srgbClr val="E36031"/>
                </a:solidFill>
                <a:latin typeface="Arial"/>
                <a:cs typeface="Arial"/>
              </a:rPr>
              <a:t>WHAT DO WE WANT?</a:t>
            </a:r>
          </a:p>
          <a:p>
            <a:pPr marL="12700" marR="12700">
              <a:lnSpc>
                <a:spcPts val="2500"/>
              </a:lnSpc>
              <a:spcBef>
                <a:spcPts val="80"/>
              </a:spcBef>
            </a:pPr>
            <a:r>
              <a:rPr lang="en-US" sz="1400">
                <a:solidFill>
                  <a:srgbClr val="3D4B5B"/>
                </a:solidFill>
                <a:latin typeface="Arial"/>
                <a:cs typeface="Arial"/>
              </a:rPr>
              <a:t>Each employee is responsible for ensuring the integrity and compliance of the obligations related to the activities they perform, including verifying, correcting and preventing any ethical or unlawful conduct to identify and report to the Board any violation of the Full Integrity Program.</a:t>
            </a:r>
          </a:p>
          <a:p>
            <a:pPr marL="12700" marR="234950">
              <a:lnSpc>
                <a:spcPts val="2500"/>
              </a:lnSpc>
            </a:pPr>
            <a:r>
              <a:rPr lang="en-US" sz="1400">
                <a:solidFill>
                  <a:srgbClr val="3D4B5B"/>
                </a:solidFill>
                <a:latin typeface="Arial"/>
                <a:cs typeface="Arial"/>
              </a:rPr>
              <a:t>Our aim is to show the market that our employees are examples of ethics and good conduct, and to ensure that everyone else conducts their activities in an appropriate manner, in accordance with our Code of Ethics and Conduct.</a:t>
            </a:r>
          </a:p>
        </p:txBody>
      </p:sp>
      <p:sp>
        <p:nvSpPr>
          <p:cNvPr id="10" name="object 10"/>
          <p:cNvSpPr txBox="1"/>
          <p:nvPr/>
        </p:nvSpPr>
        <p:spPr>
          <a:xfrm>
            <a:off x="8267300" y="4814570"/>
            <a:ext cx="5528310" cy="532130"/>
          </a:xfrm>
          <a:prstGeom prst="rect">
            <a:avLst/>
          </a:prstGeom>
        </p:spPr>
        <p:txBody>
          <a:bodyPr vert="horz" wrap="square" lIns="0" tIns="0" rIns="0" bIns="0" rtlCol="0">
            <a:noAutofit/>
          </a:bodyPr>
          <a:lstStyle/>
          <a:p>
            <a:pPr marL="12700" marR="12700"/>
            <a:r>
              <a:rPr lang="en-US" sz="2100" b="1">
                <a:solidFill>
                  <a:srgbClr val="E36031"/>
                </a:solidFill>
                <a:latin typeface="Arial"/>
                <a:cs typeface="Arial"/>
              </a:rPr>
              <a:t>WHAT WE CANNOT DO AS EMPLOYEES</a:t>
            </a:r>
          </a:p>
        </p:txBody>
      </p:sp>
      <p:sp>
        <p:nvSpPr>
          <p:cNvPr id="11" name="object 11"/>
          <p:cNvSpPr txBox="1"/>
          <p:nvPr/>
        </p:nvSpPr>
        <p:spPr>
          <a:xfrm>
            <a:off x="8267300" y="5352109"/>
            <a:ext cx="6146165" cy="4145279"/>
          </a:xfrm>
          <a:prstGeom prst="rect">
            <a:avLst/>
          </a:prstGeom>
        </p:spPr>
        <p:txBody>
          <a:bodyPr vert="horz" wrap="square" lIns="0" tIns="0" rIns="0" bIns="0" rtlCol="0">
            <a:noAutofit/>
          </a:bodyPr>
          <a:lstStyle/>
          <a:p>
            <a:pPr marL="250825" marR="12700" indent="-238760">
              <a:lnSpc>
                <a:spcPct val="148800"/>
              </a:lnSpc>
              <a:buClr>
                <a:srgbClr val="3D4B5B"/>
              </a:buClr>
              <a:buFont typeface="Arial"/>
              <a:buChar char="•"/>
              <a:tabLst>
                <a:tab pos="250825" algn="l"/>
              </a:tabLst>
            </a:pPr>
            <a:r>
              <a:rPr lang="en-US" sz="1400">
                <a:solidFill>
                  <a:srgbClr val="3D4B5B"/>
                </a:solidFill>
                <a:latin typeface="Arial"/>
                <a:cs typeface="Arial"/>
              </a:rPr>
              <a:t>Promising, offering or giving, directly or indirectly, an undue advantage to a public official or related third party;</a:t>
            </a:r>
          </a:p>
          <a:p>
            <a:pPr marL="250825" marR="368300" indent="-238760">
              <a:lnSpc>
                <a:spcPct val="148800"/>
              </a:lnSpc>
              <a:buClr>
                <a:srgbClr val="3D4B5B"/>
              </a:buClr>
              <a:buFont typeface="Arial"/>
              <a:buChar char="•"/>
              <a:tabLst>
                <a:tab pos="250825" algn="l"/>
              </a:tabLst>
            </a:pPr>
            <a:r>
              <a:rPr lang="en-US" sz="1400">
                <a:solidFill>
                  <a:srgbClr val="3D4B5B"/>
                </a:solidFill>
                <a:latin typeface="Arial"/>
                <a:cs typeface="Arial"/>
              </a:rPr>
              <a:t>Practicing/receiving bribes in the form of money, gifts, entertainment, meals, travel, events, employment, donations, among other things;</a:t>
            </a:r>
          </a:p>
          <a:p>
            <a:pPr marL="250825" marR="325755" indent="-238760">
              <a:lnSpc>
                <a:spcPct val="148800"/>
              </a:lnSpc>
              <a:buClr>
                <a:srgbClr val="3D4B5B"/>
              </a:buClr>
              <a:buFont typeface="Arial"/>
              <a:buChar char="•"/>
              <a:tabLst>
                <a:tab pos="250825" algn="l"/>
              </a:tabLst>
            </a:pPr>
            <a:r>
              <a:rPr lang="en-US" sz="1400">
                <a:solidFill>
                  <a:srgbClr val="3D4B5B"/>
                </a:solidFill>
                <a:latin typeface="Arial"/>
                <a:cs typeface="Arial"/>
              </a:rPr>
              <a:t>Practicing facilitation payments (sums of money or goods paid to a public agent to ensure or expedite routine activities);</a:t>
            </a:r>
          </a:p>
          <a:p>
            <a:pPr marL="250825" marR="610235" indent="-238760">
              <a:lnSpc>
                <a:spcPct val="148800"/>
              </a:lnSpc>
              <a:buClr>
                <a:srgbClr val="3D4B5B"/>
              </a:buClr>
              <a:buFont typeface="Arial"/>
              <a:buChar char="•"/>
              <a:tabLst>
                <a:tab pos="250825" algn="l"/>
              </a:tabLst>
            </a:pPr>
            <a:r>
              <a:rPr lang="en-US" sz="1400">
                <a:solidFill>
                  <a:srgbClr val="3D4B5B"/>
                </a:solidFill>
                <a:latin typeface="Arial"/>
                <a:cs typeface="Arial"/>
              </a:rPr>
              <a:t>Financing, funding, sponsoring or, in any way, subsidizing the practice of the illegal acts provided for in the law;</a:t>
            </a:r>
          </a:p>
          <a:p>
            <a:pPr marL="250825" marR="741680" indent="-238760">
              <a:lnSpc>
                <a:spcPct val="148800"/>
              </a:lnSpc>
              <a:buClr>
                <a:srgbClr val="3D4B5B"/>
              </a:buClr>
              <a:buFont typeface="Arial"/>
              <a:buChar char="•"/>
              <a:tabLst>
                <a:tab pos="250825" algn="l"/>
              </a:tabLst>
            </a:pPr>
            <a:r>
              <a:rPr lang="en-US" sz="1400">
                <a:solidFill>
                  <a:srgbClr val="3D4B5B"/>
                </a:solidFill>
                <a:latin typeface="Arial"/>
                <a:cs typeface="Arial"/>
              </a:rPr>
              <a:t>Use a natural or legal intermediary to hide or disguise their real interests or to</a:t>
            </a:r>
          </a:p>
          <a:p>
            <a:pPr>
              <a:lnSpc>
                <a:spcPts val="800"/>
              </a:lnSpc>
              <a:spcBef>
                <a:spcPts val="20"/>
              </a:spcBef>
              <a:buClr>
                <a:srgbClr val="3D4B5B"/>
              </a:buClr>
              <a:buFont typeface="Arial"/>
              <a:buChar char="•"/>
            </a:pPr>
            <a:endParaRPr sz="800" dirty="0"/>
          </a:p>
          <a:p>
            <a:pPr marL="250825" indent="-238760">
              <a:lnSpc>
                <a:spcPct val="100000"/>
              </a:lnSpc>
              <a:buClr>
                <a:srgbClr val="3D4B5B"/>
              </a:buClr>
              <a:buFont typeface="Arial"/>
              <a:buChar char="•"/>
              <a:tabLst>
                <a:tab pos="250825" algn="l"/>
              </a:tabLst>
            </a:pPr>
            <a:r>
              <a:rPr lang="en-US" sz="1400">
                <a:solidFill>
                  <a:srgbClr val="3D4B5B"/>
                </a:solidFill>
                <a:latin typeface="Arial"/>
                <a:cs typeface="Arial"/>
              </a:rPr>
              <a:t>Harmful acts related to bids and contracts;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5119985" cy="917955"/>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7559997" y="9427415"/>
            <a:ext cx="7559987" cy="1264587"/>
          </a:xfrm>
          <a:custGeom>
            <a:avLst/>
            <a:gdLst/>
            <a:ahLst/>
            <a:cxnLst/>
            <a:rect l="l" t="t" r="r" b="b"/>
            <a:pathLst>
              <a:path w="7559987" h="1264587">
                <a:moveTo>
                  <a:pt x="0" y="1014489"/>
                </a:moveTo>
                <a:lnTo>
                  <a:pt x="0" y="1264587"/>
                </a:lnTo>
                <a:lnTo>
                  <a:pt x="7559987" y="1264587"/>
                </a:lnTo>
                <a:lnTo>
                  <a:pt x="7559987" y="1017250"/>
                </a:lnTo>
                <a:lnTo>
                  <a:pt x="201239" y="1017250"/>
                </a:lnTo>
                <a:lnTo>
                  <a:pt x="0" y="1014489"/>
                </a:lnTo>
              </a:path>
              <a:path w="7559987" h="1264587">
                <a:moveTo>
                  <a:pt x="7559987" y="0"/>
                </a:moveTo>
                <a:lnTo>
                  <a:pt x="7022189" y="62531"/>
                </a:lnTo>
                <a:lnTo>
                  <a:pt x="6512774" y="127877"/>
                </a:lnTo>
                <a:lnTo>
                  <a:pt x="6292799" y="160734"/>
                </a:lnTo>
                <a:lnTo>
                  <a:pt x="6072824" y="197372"/>
                </a:lnTo>
                <a:lnTo>
                  <a:pt x="5835483" y="240532"/>
                </a:lnTo>
                <a:lnTo>
                  <a:pt x="4623837" y="480508"/>
                </a:lnTo>
                <a:lnTo>
                  <a:pt x="3911039" y="612117"/>
                </a:lnTo>
                <a:lnTo>
                  <a:pt x="3407040" y="696811"/>
                </a:lnTo>
                <a:lnTo>
                  <a:pt x="2890080" y="776346"/>
                </a:lnTo>
                <a:lnTo>
                  <a:pt x="2368800" y="848387"/>
                </a:lnTo>
                <a:lnTo>
                  <a:pt x="1851840" y="910600"/>
                </a:lnTo>
                <a:lnTo>
                  <a:pt x="1597680" y="937292"/>
                </a:lnTo>
                <a:lnTo>
                  <a:pt x="1347840" y="960651"/>
                </a:lnTo>
                <a:lnTo>
                  <a:pt x="1103399" y="980386"/>
                </a:lnTo>
                <a:lnTo>
                  <a:pt x="865439" y="996205"/>
                </a:lnTo>
                <a:lnTo>
                  <a:pt x="635039" y="1007817"/>
                </a:lnTo>
                <a:lnTo>
                  <a:pt x="413279" y="1014929"/>
                </a:lnTo>
                <a:lnTo>
                  <a:pt x="201239" y="1017250"/>
                </a:lnTo>
                <a:lnTo>
                  <a:pt x="7559987" y="1017250"/>
                </a:lnTo>
                <a:lnTo>
                  <a:pt x="7559987" y="0"/>
                </a:lnTo>
              </a:path>
            </a:pathLst>
          </a:custGeom>
          <a:solidFill>
            <a:srgbClr val="3E4C5B"/>
          </a:solidFill>
        </p:spPr>
        <p:txBody>
          <a:bodyPr wrap="square" lIns="0" tIns="0" rIns="0" bIns="0" rtlCol="0">
            <a:noAutofit/>
          </a:bodyPr>
          <a:lstStyle/>
          <a:p>
            <a:endParaRPr/>
          </a:p>
        </p:txBody>
      </p:sp>
      <p:sp>
        <p:nvSpPr>
          <p:cNvPr id="4" name="object 4"/>
          <p:cNvSpPr/>
          <p:nvPr/>
        </p:nvSpPr>
        <p:spPr>
          <a:xfrm>
            <a:off x="0" y="9985172"/>
            <a:ext cx="7559999" cy="706830"/>
          </a:xfrm>
          <a:custGeom>
            <a:avLst/>
            <a:gdLst/>
            <a:ahLst/>
            <a:cxnLst/>
            <a:rect l="l" t="t" r="r" b="b"/>
            <a:pathLst>
              <a:path w="7559999" h="706830">
                <a:moveTo>
                  <a:pt x="1399824" y="0"/>
                </a:moveTo>
                <a:lnTo>
                  <a:pt x="1130850" y="3592"/>
                </a:lnTo>
                <a:lnTo>
                  <a:pt x="862847" y="11856"/>
                </a:lnTo>
                <a:lnTo>
                  <a:pt x="596789" y="25131"/>
                </a:lnTo>
                <a:lnTo>
                  <a:pt x="333647" y="43757"/>
                </a:lnTo>
                <a:lnTo>
                  <a:pt x="74392" y="68075"/>
                </a:lnTo>
                <a:lnTo>
                  <a:pt x="0" y="76950"/>
                </a:lnTo>
                <a:lnTo>
                  <a:pt x="0" y="706830"/>
                </a:lnTo>
                <a:lnTo>
                  <a:pt x="7559999" y="706830"/>
                </a:lnTo>
                <a:lnTo>
                  <a:pt x="7559999" y="456729"/>
                </a:lnTo>
                <a:lnTo>
                  <a:pt x="6459505" y="423683"/>
                </a:lnTo>
                <a:lnTo>
                  <a:pt x="6208777" y="411693"/>
                </a:lnTo>
                <a:lnTo>
                  <a:pt x="5967509" y="396235"/>
                </a:lnTo>
                <a:lnTo>
                  <a:pt x="5847209" y="386808"/>
                </a:lnTo>
                <a:lnTo>
                  <a:pt x="5725419" y="376037"/>
                </a:lnTo>
                <a:lnTo>
                  <a:pt x="5472228" y="349825"/>
                </a:lnTo>
                <a:lnTo>
                  <a:pt x="5197651" y="316326"/>
                </a:lnTo>
                <a:lnTo>
                  <a:pt x="4349519" y="197381"/>
                </a:lnTo>
                <a:lnTo>
                  <a:pt x="3929183" y="146125"/>
                </a:lnTo>
                <a:lnTo>
                  <a:pt x="3469967" y="98584"/>
                </a:lnTo>
                <a:lnTo>
                  <a:pt x="3228209" y="77057"/>
                </a:lnTo>
                <a:lnTo>
                  <a:pt x="2979647" y="57479"/>
                </a:lnTo>
                <a:lnTo>
                  <a:pt x="2725253" y="40191"/>
                </a:lnTo>
                <a:lnTo>
                  <a:pt x="2465999" y="25532"/>
                </a:lnTo>
                <a:lnTo>
                  <a:pt x="2202857" y="13844"/>
                </a:lnTo>
                <a:lnTo>
                  <a:pt x="1936799" y="5465"/>
                </a:lnTo>
                <a:lnTo>
                  <a:pt x="1668798" y="737"/>
                </a:lnTo>
                <a:lnTo>
                  <a:pt x="1399824" y="0"/>
                </a:lnTo>
              </a:path>
            </a:pathLst>
          </a:custGeom>
          <a:solidFill>
            <a:srgbClr val="3E4C5B"/>
          </a:solidFill>
        </p:spPr>
        <p:txBody>
          <a:bodyPr wrap="square" lIns="0" tIns="0" rIns="0" bIns="0" rtlCol="0">
            <a:noAutofit/>
          </a:bodyPr>
          <a:lstStyle/>
          <a:p>
            <a:endParaRPr/>
          </a:p>
        </p:txBody>
      </p:sp>
      <p:sp>
        <p:nvSpPr>
          <p:cNvPr id="5" name="object 5"/>
          <p:cNvSpPr txBox="1"/>
          <p:nvPr/>
        </p:nvSpPr>
        <p:spPr>
          <a:xfrm>
            <a:off x="707299" y="1538568"/>
            <a:ext cx="4850130" cy="648970"/>
          </a:xfrm>
          <a:prstGeom prst="rect">
            <a:avLst/>
          </a:prstGeom>
        </p:spPr>
        <p:txBody>
          <a:bodyPr vert="horz" wrap="square" lIns="0" tIns="0" rIns="0" bIns="0" rtlCol="0">
            <a:noAutofit/>
          </a:bodyPr>
          <a:lstStyle/>
          <a:p>
            <a:pPr marL="12700" marR="12700">
              <a:lnSpc>
                <a:spcPts val="2500"/>
              </a:lnSpc>
            </a:pPr>
            <a:r>
              <a:rPr lang="en-US" sz="2100" b="1">
                <a:solidFill>
                  <a:srgbClr val="E36031"/>
                </a:solidFill>
                <a:latin typeface="Arial"/>
                <a:cs typeface="Arial"/>
              </a:rPr>
              <a:t>WHAT WE SHOULD DO AS EMPLOYEES</a:t>
            </a:r>
          </a:p>
        </p:txBody>
      </p:sp>
      <p:sp>
        <p:nvSpPr>
          <p:cNvPr id="6" name="object 6"/>
          <p:cNvSpPr txBox="1"/>
          <p:nvPr/>
        </p:nvSpPr>
        <p:spPr>
          <a:xfrm>
            <a:off x="707299" y="2463149"/>
            <a:ext cx="6144260" cy="5098415"/>
          </a:xfrm>
          <a:prstGeom prst="rect">
            <a:avLst/>
          </a:prstGeom>
        </p:spPr>
        <p:txBody>
          <a:bodyPr vert="horz" wrap="square" lIns="0" tIns="0" rIns="0" bIns="0" rtlCol="0">
            <a:noAutofit/>
          </a:bodyPr>
          <a:lstStyle/>
          <a:p>
            <a:pPr marL="250825" marR="12700" indent="-238760">
              <a:lnSpc>
                <a:spcPct val="148800"/>
              </a:lnSpc>
              <a:buClr>
                <a:srgbClr val="3D4B5B"/>
              </a:buClr>
              <a:buFont typeface="Arial"/>
              <a:buChar char="•"/>
              <a:tabLst>
                <a:tab pos="250825" algn="l"/>
              </a:tabLst>
            </a:pPr>
            <a:r>
              <a:rPr lang="en-US" sz="1400" dirty="0">
                <a:solidFill>
                  <a:srgbClr val="3D4B5B"/>
                </a:solidFill>
                <a:latin typeface="Arial"/>
                <a:cs typeface="Arial"/>
              </a:rPr>
              <a:t>Carefully study/analyze service providers, suppliers and customers, certifying that they are worthy and do their work in accordance with the law, ethics and the company's anti-corruption standards;</a:t>
            </a:r>
          </a:p>
          <a:p>
            <a:pPr marL="250825" marR="99060" indent="-238760">
              <a:lnSpc>
                <a:spcPct val="148800"/>
              </a:lnSpc>
              <a:buClr>
                <a:srgbClr val="3D4B5B"/>
              </a:buClr>
              <a:buFont typeface="Arial"/>
              <a:buChar char="•"/>
              <a:tabLst>
                <a:tab pos="250825" algn="l"/>
              </a:tabLst>
            </a:pPr>
            <a:r>
              <a:rPr lang="en-US" sz="1400" dirty="0">
                <a:solidFill>
                  <a:srgbClr val="3D4B5B"/>
                </a:solidFill>
                <a:latin typeface="Arial"/>
                <a:cs typeface="Arial"/>
              </a:rPr>
              <a:t>Always act in accordance with good customs and the law, and do not commit acts that are harmful to the Public Administration;</a:t>
            </a:r>
          </a:p>
          <a:p>
            <a:pPr marL="250825" marR="869950" indent="-238760">
              <a:lnSpc>
                <a:spcPct val="148800"/>
              </a:lnSpc>
              <a:buClr>
                <a:srgbClr val="3D4B5B"/>
              </a:buClr>
              <a:buFont typeface="Arial"/>
              <a:buChar char="•"/>
              <a:tabLst>
                <a:tab pos="250825" algn="l"/>
              </a:tabLst>
            </a:pPr>
            <a:r>
              <a:rPr lang="en-US" sz="1400" dirty="0">
                <a:solidFill>
                  <a:srgbClr val="3D4B5B"/>
                </a:solidFill>
                <a:latin typeface="Arial"/>
                <a:cs typeface="Arial"/>
              </a:rPr>
              <a:t>Relationships with public agents must be based on ethics, transparency and formality;</a:t>
            </a:r>
          </a:p>
          <a:p>
            <a:pPr marL="250825" marR="1285240" indent="-238760">
              <a:lnSpc>
                <a:spcPct val="148800"/>
              </a:lnSpc>
              <a:buClr>
                <a:srgbClr val="3D4B5B"/>
              </a:buClr>
              <a:buFont typeface="Arial"/>
              <a:buChar char="•"/>
              <a:tabLst>
                <a:tab pos="250825" algn="l"/>
              </a:tabLst>
            </a:pPr>
            <a:r>
              <a:rPr lang="en-US" sz="1400" dirty="0">
                <a:solidFill>
                  <a:srgbClr val="3D4B5B"/>
                </a:solidFill>
                <a:latin typeface="Arial"/>
                <a:cs typeface="Arial"/>
              </a:rPr>
              <a:t>Training and improvement of the company's anti-corruption policies;</a:t>
            </a:r>
          </a:p>
          <a:p>
            <a:pPr marL="250825" marR="434340" indent="-238760">
              <a:lnSpc>
                <a:spcPct val="148800"/>
              </a:lnSpc>
              <a:buClr>
                <a:srgbClr val="3D4B5B"/>
              </a:buClr>
              <a:buFont typeface="Arial"/>
              <a:buChar char="•"/>
              <a:tabLst>
                <a:tab pos="250825" algn="l"/>
              </a:tabLst>
            </a:pPr>
            <a:r>
              <a:rPr lang="en-US" sz="1400" dirty="0">
                <a:solidFill>
                  <a:srgbClr val="3D4B5B"/>
                </a:solidFill>
                <a:latin typeface="Arial"/>
                <a:cs typeface="Arial"/>
              </a:rPr>
              <a:t>Use the company's "Reporting Channel" tool to report unethical and corrupt acts;</a:t>
            </a:r>
          </a:p>
          <a:p>
            <a:pPr marL="250825" marR="214629" indent="-238760">
              <a:lnSpc>
                <a:spcPct val="148800"/>
              </a:lnSpc>
              <a:buClr>
                <a:srgbClr val="3D4B5B"/>
              </a:buClr>
              <a:buFont typeface="Arial"/>
              <a:buChar char="•"/>
              <a:tabLst>
                <a:tab pos="250825" algn="l"/>
              </a:tabLst>
            </a:pPr>
            <a:r>
              <a:rPr lang="en-US" sz="1400" dirty="0">
                <a:solidFill>
                  <a:srgbClr val="3D4B5B"/>
                </a:solidFill>
                <a:latin typeface="Arial"/>
                <a:cs typeface="Arial"/>
              </a:rPr>
              <a:t>Consult your manager or superior before doing anything questionable;</a:t>
            </a:r>
          </a:p>
          <a:p>
            <a:pPr marL="250825" marR="138430" indent="-238760">
              <a:lnSpc>
                <a:spcPct val="148800"/>
              </a:lnSpc>
              <a:buClr>
                <a:srgbClr val="3D4B5B"/>
              </a:buClr>
              <a:buFont typeface="Arial"/>
              <a:buChar char="•"/>
              <a:tabLst>
                <a:tab pos="250825" algn="l"/>
              </a:tabLst>
            </a:pPr>
            <a:r>
              <a:rPr lang="en-US" sz="1400" dirty="0">
                <a:solidFill>
                  <a:srgbClr val="3D4B5B"/>
                </a:solidFill>
                <a:latin typeface="Arial"/>
                <a:cs typeface="Arial"/>
              </a:rPr>
              <a:t>Consult our Code of Ethics or contact the company's Ethics Committee.</a:t>
            </a:r>
          </a:p>
        </p:txBody>
      </p:sp>
      <p:sp>
        <p:nvSpPr>
          <p:cNvPr id="7" name="object 7"/>
          <p:cNvSpPr txBox="1"/>
          <p:nvPr/>
        </p:nvSpPr>
        <p:spPr>
          <a:xfrm>
            <a:off x="707299" y="6854190"/>
            <a:ext cx="5694680" cy="970280"/>
          </a:xfrm>
          <a:prstGeom prst="rect">
            <a:avLst/>
          </a:prstGeom>
        </p:spPr>
        <p:txBody>
          <a:bodyPr vert="horz" wrap="square" lIns="0" tIns="0" rIns="0" bIns="0" rtlCol="0">
            <a:noAutofit/>
          </a:bodyPr>
          <a:lstStyle/>
          <a:p>
            <a:pPr marL="12700" marR="12700">
              <a:lnSpc>
                <a:spcPct val="148800"/>
              </a:lnSpc>
            </a:pPr>
            <a:r>
              <a:rPr lang="en-US" sz="1400" dirty="0">
                <a:solidFill>
                  <a:srgbClr val="3D4B5B"/>
                </a:solidFill>
                <a:latin typeface="Arial"/>
                <a:cs typeface="Arial"/>
              </a:rPr>
              <a:t>It's a PLENA ALIMENTOS concept that our conduct should respect people, the environment and, above all, integrity, transparency, ethics and solidarity.</a:t>
            </a:r>
          </a:p>
        </p:txBody>
      </p:sp>
      <p:sp>
        <p:nvSpPr>
          <p:cNvPr id="8" name="object 8"/>
          <p:cNvSpPr txBox="1"/>
          <p:nvPr/>
        </p:nvSpPr>
        <p:spPr>
          <a:xfrm>
            <a:off x="8267355" y="1457512"/>
            <a:ext cx="6077585" cy="1236345"/>
          </a:xfrm>
          <a:prstGeom prst="rect">
            <a:avLst/>
          </a:prstGeom>
        </p:spPr>
        <p:txBody>
          <a:bodyPr vert="horz" wrap="square" lIns="0" tIns="0" rIns="0" bIns="0" rtlCol="0">
            <a:noAutofit/>
          </a:bodyPr>
          <a:lstStyle/>
          <a:p>
            <a:pPr marL="12700" marR="12700">
              <a:lnSpc>
                <a:spcPct val="142800"/>
              </a:lnSpc>
            </a:pPr>
            <a:r>
              <a:rPr lang="en-US" sz="1400">
                <a:solidFill>
                  <a:srgbClr val="3D4B5B"/>
                </a:solidFill>
                <a:latin typeface="Arial"/>
                <a:cs typeface="Arial"/>
              </a:rPr>
              <a:t>PLENA ALIMENTOS has a history of transparency, respect, ethics and good standing with society as a whole. Today, we reach the entire national territory, as well as countless countries abroad with different cultures and customs.</a:t>
            </a:r>
          </a:p>
        </p:txBody>
      </p:sp>
      <p:sp>
        <p:nvSpPr>
          <p:cNvPr id="9" name="object 9"/>
          <p:cNvSpPr txBox="1"/>
          <p:nvPr/>
        </p:nvSpPr>
        <p:spPr>
          <a:xfrm>
            <a:off x="8267355" y="2586990"/>
            <a:ext cx="6133465" cy="931544"/>
          </a:xfrm>
          <a:prstGeom prst="rect">
            <a:avLst/>
          </a:prstGeom>
        </p:spPr>
        <p:txBody>
          <a:bodyPr vert="horz" wrap="square" lIns="0" tIns="0" rIns="0" bIns="0" rtlCol="0">
            <a:noAutofit/>
          </a:bodyPr>
          <a:lstStyle/>
          <a:p>
            <a:pPr marL="12700" marR="12700">
              <a:lnSpc>
                <a:spcPct val="142800"/>
              </a:lnSpc>
            </a:pPr>
            <a:r>
              <a:rPr lang="en-US" sz="1400" dirty="0">
                <a:solidFill>
                  <a:srgbClr val="3D4B5B"/>
                </a:solidFill>
                <a:latin typeface="Arial"/>
                <a:cs typeface="Arial"/>
              </a:rPr>
              <a:t>We are keen to fulfill our institutional values and commitments to provide all our customers, partners and employees with excellence in our products.</a:t>
            </a:r>
          </a:p>
        </p:txBody>
      </p:sp>
      <p:sp>
        <p:nvSpPr>
          <p:cNvPr id="10" name="object 10"/>
          <p:cNvSpPr txBox="1"/>
          <p:nvPr/>
        </p:nvSpPr>
        <p:spPr>
          <a:xfrm>
            <a:off x="8267355" y="3425190"/>
            <a:ext cx="6302375" cy="931544"/>
          </a:xfrm>
          <a:prstGeom prst="rect">
            <a:avLst/>
          </a:prstGeom>
        </p:spPr>
        <p:txBody>
          <a:bodyPr vert="horz" wrap="square" lIns="0" tIns="0" rIns="0" bIns="0" rtlCol="0">
            <a:noAutofit/>
          </a:bodyPr>
          <a:lstStyle/>
          <a:p>
            <a:pPr marL="12700" marR="12700">
              <a:lnSpc>
                <a:spcPct val="142800"/>
              </a:lnSpc>
            </a:pPr>
            <a:r>
              <a:rPr lang="en-US" sz="1400" dirty="0">
                <a:solidFill>
                  <a:srgbClr val="3D4B5B"/>
                </a:solidFill>
                <a:latin typeface="Arial"/>
                <a:cs typeface="Arial"/>
              </a:rPr>
              <a:t>However, it is imperative to emphasize that this is only possible thanks to our employees who carry out activities and procedures in accordance with all moral and ethical standards.</a:t>
            </a:r>
          </a:p>
        </p:txBody>
      </p:sp>
      <p:sp>
        <p:nvSpPr>
          <p:cNvPr id="11" name="object 11"/>
          <p:cNvSpPr txBox="1"/>
          <p:nvPr/>
        </p:nvSpPr>
        <p:spPr>
          <a:xfrm>
            <a:off x="8267355" y="4568190"/>
            <a:ext cx="5915025" cy="1236345"/>
          </a:xfrm>
          <a:prstGeom prst="rect">
            <a:avLst/>
          </a:prstGeom>
        </p:spPr>
        <p:txBody>
          <a:bodyPr vert="horz" wrap="square" lIns="0" tIns="0" rIns="0" bIns="0" rtlCol="0">
            <a:noAutofit/>
          </a:bodyPr>
          <a:lstStyle/>
          <a:p>
            <a:pPr marL="12700" marR="12700">
              <a:lnSpc>
                <a:spcPct val="142800"/>
              </a:lnSpc>
            </a:pPr>
            <a:r>
              <a:rPr lang="en-US" sz="1400" dirty="0">
                <a:solidFill>
                  <a:srgbClr val="3D4B5B"/>
                </a:solidFill>
                <a:latin typeface="Arial"/>
                <a:cs typeface="Arial"/>
              </a:rPr>
              <a:t>The pursuit of integrity and compliance in order to achieve compliance with laws and our Code of Conduct is about valuing the best we have, our employees, in order to bring security and transparency to relationships.</a:t>
            </a:r>
          </a:p>
        </p:txBody>
      </p:sp>
      <p:sp>
        <p:nvSpPr>
          <p:cNvPr id="12" name="object 12"/>
          <p:cNvSpPr txBox="1"/>
          <p:nvPr/>
        </p:nvSpPr>
        <p:spPr>
          <a:xfrm>
            <a:off x="8267355" y="5863590"/>
            <a:ext cx="6304915" cy="1236345"/>
          </a:xfrm>
          <a:prstGeom prst="rect">
            <a:avLst/>
          </a:prstGeom>
        </p:spPr>
        <p:txBody>
          <a:bodyPr vert="horz" wrap="square" lIns="0" tIns="0" rIns="0" bIns="0" rtlCol="0">
            <a:noAutofit/>
          </a:bodyPr>
          <a:lstStyle/>
          <a:p>
            <a:pPr marL="12700" marR="12700">
              <a:lnSpc>
                <a:spcPct val="142800"/>
              </a:lnSpc>
            </a:pPr>
            <a:r>
              <a:rPr lang="en-US" sz="1400" dirty="0">
                <a:solidFill>
                  <a:srgbClr val="3D4B5B"/>
                </a:solidFill>
                <a:latin typeface="Arial"/>
                <a:cs typeface="Arial"/>
              </a:rPr>
              <a:t>This program is part of a new cycle of value generation for PLENA ALIMENTOS, which is seeking to develop globally, so the integration of policies and the implementation of existing best practices are part of the growth of the entire company.</a:t>
            </a:r>
          </a:p>
        </p:txBody>
      </p:sp>
      <p:sp>
        <p:nvSpPr>
          <p:cNvPr id="13" name="object 13"/>
          <p:cNvSpPr txBox="1"/>
          <p:nvPr/>
        </p:nvSpPr>
        <p:spPr>
          <a:xfrm>
            <a:off x="8267270" y="7235190"/>
            <a:ext cx="6343650" cy="1235710"/>
          </a:xfrm>
          <a:prstGeom prst="rect">
            <a:avLst/>
          </a:prstGeom>
        </p:spPr>
        <p:txBody>
          <a:bodyPr vert="horz" wrap="square" lIns="0" tIns="0" rIns="0" bIns="0" rtlCol="0">
            <a:noAutofit/>
          </a:bodyPr>
          <a:lstStyle/>
          <a:p>
            <a:pPr marL="12700" marR="12700" indent="0">
              <a:lnSpc>
                <a:spcPct val="142800"/>
              </a:lnSpc>
            </a:pPr>
            <a:r>
              <a:rPr lang="en-US" sz="1400" dirty="0">
                <a:solidFill>
                  <a:srgbClr val="3D4B5B"/>
                </a:solidFill>
                <a:latin typeface="Arial"/>
                <a:cs typeface="Arial"/>
              </a:rPr>
              <a:t>The Compliance Board will support us in managing compliance, reinforcing processes and policies, developing training, strengthening communication channels and evolving in the monitoring of these issues.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5119985" cy="917955"/>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7559997" y="9427415"/>
            <a:ext cx="7559987" cy="1264587"/>
          </a:xfrm>
          <a:custGeom>
            <a:avLst/>
            <a:gdLst/>
            <a:ahLst/>
            <a:cxnLst/>
            <a:rect l="l" t="t" r="r" b="b"/>
            <a:pathLst>
              <a:path w="7559987" h="1264587">
                <a:moveTo>
                  <a:pt x="0" y="1014489"/>
                </a:moveTo>
                <a:lnTo>
                  <a:pt x="0" y="1264587"/>
                </a:lnTo>
                <a:lnTo>
                  <a:pt x="7559987" y="1264587"/>
                </a:lnTo>
                <a:lnTo>
                  <a:pt x="7559987" y="1017250"/>
                </a:lnTo>
                <a:lnTo>
                  <a:pt x="201239" y="1017250"/>
                </a:lnTo>
                <a:lnTo>
                  <a:pt x="0" y="1014489"/>
                </a:lnTo>
              </a:path>
              <a:path w="7559987" h="1264587">
                <a:moveTo>
                  <a:pt x="7559987" y="0"/>
                </a:moveTo>
                <a:lnTo>
                  <a:pt x="7022189" y="62531"/>
                </a:lnTo>
                <a:lnTo>
                  <a:pt x="6512774" y="127877"/>
                </a:lnTo>
                <a:lnTo>
                  <a:pt x="6292799" y="160734"/>
                </a:lnTo>
                <a:lnTo>
                  <a:pt x="6072824" y="197372"/>
                </a:lnTo>
                <a:lnTo>
                  <a:pt x="5835483" y="240532"/>
                </a:lnTo>
                <a:lnTo>
                  <a:pt x="4623837" y="480508"/>
                </a:lnTo>
                <a:lnTo>
                  <a:pt x="3911039" y="612117"/>
                </a:lnTo>
                <a:lnTo>
                  <a:pt x="3407040" y="696811"/>
                </a:lnTo>
                <a:lnTo>
                  <a:pt x="2890080" y="776346"/>
                </a:lnTo>
                <a:lnTo>
                  <a:pt x="2368800" y="848387"/>
                </a:lnTo>
                <a:lnTo>
                  <a:pt x="1851840" y="910600"/>
                </a:lnTo>
                <a:lnTo>
                  <a:pt x="1597680" y="937292"/>
                </a:lnTo>
                <a:lnTo>
                  <a:pt x="1347840" y="960651"/>
                </a:lnTo>
                <a:lnTo>
                  <a:pt x="1103399" y="980386"/>
                </a:lnTo>
                <a:lnTo>
                  <a:pt x="865439" y="996205"/>
                </a:lnTo>
                <a:lnTo>
                  <a:pt x="635039" y="1007817"/>
                </a:lnTo>
                <a:lnTo>
                  <a:pt x="413279" y="1014929"/>
                </a:lnTo>
                <a:lnTo>
                  <a:pt x="201239" y="1017250"/>
                </a:lnTo>
                <a:lnTo>
                  <a:pt x="7559987" y="1017250"/>
                </a:lnTo>
                <a:lnTo>
                  <a:pt x="7559987" y="0"/>
                </a:lnTo>
              </a:path>
            </a:pathLst>
          </a:custGeom>
          <a:solidFill>
            <a:srgbClr val="3E4C5B"/>
          </a:solidFill>
        </p:spPr>
        <p:txBody>
          <a:bodyPr wrap="square" lIns="0" tIns="0" rIns="0" bIns="0" rtlCol="0">
            <a:noAutofit/>
          </a:bodyPr>
          <a:lstStyle/>
          <a:p>
            <a:endParaRPr/>
          </a:p>
        </p:txBody>
      </p:sp>
      <p:sp>
        <p:nvSpPr>
          <p:cNvPr id="4" name="object 4"/>
          <p:cNvSpPr/>
          <p:nvPr/>
        </p:nvSpPr>
        <p:spPr>
          <a:xfrm>
            <a:off x="0" y="9985172"/>
            <a:ext cx="7559999" cy="706830"/>
          </a:xfrm>
          <a:custGeom>
            <a:avLst/>
            <a:gdLst/>
            <a:ahLst/>
            <a:cxnLst/>
            <a:rect l="l" t="t" r="r" b="b"/>
            <a:pathLst>
              <a:path w="7559999" h="706830">
                <a:moveTo>
                  <a:pt x="1399824" y="0"/>
                </a:moveTo>
                <a:lnTo>
                  <a:pt x="1130850" y="3592"/>
                </a:lnTo>
                <a:lnTo>
                  <a:pt x="862847" y="11856"/>
                </a:lnTo>
                <a:lnTo>
                  <a:pt x="596789" y="25131"/>
                </a:lnTo>
                <a:lnTo>
                  <a:pt x="333647" y="43757"/>
                </a:lnTo>
                <a:lnTo>
                  <a:pt x="74392" y="68075"/>
                </a:lnTo>
                <a:lnTo>
                  <a:pt x="0" y="76950"/>
                </a:lnTo>
                <a:lnTo>
                  <a:pt x="0" y="706830"/>
                </a:lnTo>
                <a:lnTo>
                  <a:pt x="7559999" y="706830"/>
                </a:lnTo>
                <a:lnTo>
                  <a:pt x="7559999" y="456729"/>
                </a:lnTo>
                <a:lnTo>
                  <a:pt x="6459505" y="423683"/>
                </a:lnTo>
                <a:lnTo>
                  <a:pt x="6208777" y="411693"/>
                </a:lnTo>
                <a:lnTo>
                  <a:pt x="5967509" y="396235"/>
                </a:lnTo>
                <a:lnTo>
                  <a:pt x="5847209" y="386808"/>
                </a:lnTo>
                <a:lnTo>
                  <a:pt x="5725419" y="376037"/>
                </a:lnTo>
                <a:lnTo>
                  <a:pt x="5472228" y="349825"/>
                </a:lnTo>
                <a:lnTo>
                  <a:pt x="5197651" y="316326"/>
                </a:lnTo>
                <a:lnTo>
                  <a:pt x="4349519" y="197381"/>
                </a:lnTo>
                <a:lnTo>
                  <a:pt x="3929183" y="146125"/>
                </a:lnTo>
                <a:lnTo>
                  <a:pt x="3469967" y="98584"/>
                </a:lnTo>
                <a:lnTo>
                  <a:pt x="3228209" y="77057"/>
                </a:lnTo>
                <a:lnTo>
                  <a:pt x="2979647" y="57479"/>
                </a:lnTo>
                <a:lnTo>
                  <a:pt x="2725253" y="40191"/>
                </a:lnTo>
                <a:lnTo>
                  <a:pt x="2465999" y="25532"/>
                </a:lnTo>
                <a:lnTo>
                  <a:pt x="2202857" y="13844"/>
                </a:lnTo>
                <a:lnTo>
                  <a:pt x="1936799" y="5465"/>
                </a:lnTo>
                <a:lnTo>
                  <a:pt x="1668798" y="737"/>
                </a:lnTo>
                <a:lnTo>
                  <a:pt x="1399824" y="0"/>
                </a:lnTo>
              </a:path>
            </a:pathLst>
          </a:custGeom>
          <a:solidFill>
            <a:srgbClr val="3E4C5B"/>
          </a:solidFill>
        </p:spPr>
        <p:txBody>
          <a:bodyPr wrap="square" lIns="0" tIns="0" rIns="0" bIns="0" rtlCol="0">
            <a:noAutofit/>
          </a:bodyPr>
          <a:lstStyle/>
          <a:p>
            <a:endParaRPr/>
          </a:p>
        </p:txBody>
      </p:sp>
      <p:sp>
        <p:nvSpPr>
          <p:cNvPr id="5" name="object 5"/>
          <p:cNvSpPr txBox="1"/>
          <p:nvPr/>
        </p:nvSpPr>
        <p:spPr>
          <a:xfrm>
            <a:off x="707299" y="1084473"/>
            <a:ext cx="5326380" cy="859790"/>
          </a:xfrm>
          <a:prstGeom prst="rect">
            <a:avLst/>
          </a:prstGeom>
        </p:spPr>
        <p:txBody>
          <a:bodyPr vert="horz" wrap="square" lIns="0" tIns="0" rIns="0" bIns="0" rtlCol="0">
            <a:noAutofit/>
          </a:bodyPr>
          <a:lstStyle/>
          <a:p>
            <a:pPr marL="12700" marR="12700">
              <a:lnSpc>
                <a:spcPts val="3300"/>
              </a:lnSpc>
            </a:pPr>
            <a:r>
              <a:rPr lang="en-US" sz="3000" b="1">
                <a:solidFill>
                  <a:srgbClr val="E36031"/>
                </a:solidFill>
                <a:latin typeface="Arial"/>
                <a:cs typeface="Arial"/>
              </a:rPr>
              <a:t>9. VIOLATION OF THE CODE OF ETHICS AND CONDUCT</a:t>
            </a:r>
          </a:p>
        </p:txBody>
      </p:sp>
      <p:sp>
        <p:nvSpPr>
          <p:cNvPr id="6" name="object 6"/>
          <p:cNvSpPr txBox="1"/>
          <p:nvPr/>
        </p:nvSpPr>
        <p:spPr>
          <a:xfrm>
            <a:off x="707276" y="2192035"/>
            <a:ext cx="6115685" cy="7027545"/>
          </a:xfrm>
          <a:prstGeom prst="rect">
            <a:avLst/>
          </a:prstGeom>
        </p:spPr>
        <p:txBody>
          <a:bodyPr vert="horz" wrap="square" lIns="0" tIns="0" rIns="0" bIns="0" rtlCol="0">
            <a:noAutofit/>
          </a:bodyPr>
          <a:lstStyle/>
          <a:p>
            <a:pPr marL="12700" marR="36195">
              <a:lnSpc>
                <a:spcPct val="142800"/>
              </a:lnSpc>
            </a:pPr>
            <a:r>
              <a:rPr lang="en-US" sz="1400">
                <a:solidFill>
                  <a:srgbClr val="3D4B5B"/>
                </a:solidFill>
                <a:latin typeface="Arial"/>
                <a:cs typeface="Arial"/>
              </a:rPr>
              <a:t>All managers, leaders, directors, employees, service providers, suppliers, consultants and those directly or indirectly linked to PLENA ALIMENTOS' activities are subject to compliance with the guidelines expressed in this Code of Ethics.</a:t>
            </a:r>
          </a:p>
          <a:p>
            <a:pPr>
              <a:lnSpc>
                <a:spcPts val="1000"/>
              </a:lnSpc>
            </a:pPr>
            <a:endParaRPr sz="1000" dirty="0"/>
          </a:p>
          <a:p>
            <a:pPr>
              <a:lnSpc>
                <a:spcPts val="1400"/>
              </a:lnSpc>
              <a:spcBef>
                <a:spcPts val="1"/>
              </a:spcBef>
            </a:pPr>
            <a:endParaRPr sz="1400" dirty="0"/>
          </a:p>
          <a:p>
            <a:pPr marL="12700" marR="12700">
              <a:lnSpc>
                <a:spcPct val="142800"/>
              </a:lnSpc>
            </a:pPr>
            <a:r>
              <a:rPr lang="en-US" sz="1400">
                <a:solidFill>
                  <a:srgbClr val="3D4B5B"/>
                </a:solidFill>
                <a:latin typeface="Arial"/>
                <a:cs typeface="Arial"/>
              </a:rPr>
              <a:t>Thus, violations will be subject to a verbal or written warning, or suspension and termination with or without just cause.</a:t>
            </a:r>
          </a:p>
          <a:p>
            <a:pPr>
              <a:lnSpc>
                <a:spcPts val="1000"/>
              </a:lnSpc>
            </a:pPr>
            <a:endParaRPr sz="1000" dirty="0"/>
          </a:p>
          <a:p>
            <a:pPr>
              <a:lnSpc>
                <a:spcPts val="1300"/>
              </a:lnSpc>
              <a:spcBef>
                <a:spcPts val="99"/>
              </a:spcBef>
            </a:pPr>
            <a:endParaRPr sz="1300" dirty="0"/>
          </a:p>
          <a:p>
            <a:pPr marL="12700" marR="478155" indent="0">
              <a:lnSpc>
                <a:spcPct val="142900"/>
              </a:lnSpc>
            </a:pPr>
            <a:r>
              <a:rPr lang="en-US" sz="1400">
                <a:solidFill>
                  <a:srgbClr val="3D4B5B"/>
                </a:solidFill>
                <a:latin typeface="Arial"/>
                <a:cs typeface="Arial"/>
              </a:rPr>
              <a:t>We would like to clarify that all situations will be analyzed by the Compliance department, the Legal Department and the Compliance Board in order to verify the unlawful act and apply the respective sanction.</a:t>
            </a:r>
          </a:p>
          <a:p>
            <a:pPr>
              <a:lnSpc>
                <a:spcPts val="1000"/>
              </a:lnSpc>
            </a:pPr>
            <a:endParaRPr sz="1000" dirty="0"/>
          </a:p>
          <a:p>
            <a:pPr>
              <a:lnSpc>
                <a:spcPts val="1400"/>
              </a:lnSpc>
              <a:spcBef>
                <a:spcPts val="1"/>
              </a:spcBef>
            </a:pPr>
            <a:endParaRPr sz="1400" dirty="0"/>
          </a:p>
          <a:p>
            <a:pPr marL="12700" marR="247015">
              <a:lnSpc>
                <a:spcPct val="142800"/>
              </a:lnSpc>
            </a:pPr>
            <a:r>
              <a:rPr lang="en-US" sz="1400">
                <a:solidFill>
                  <a:srgbClr val="3D4B5B"/>
                </a:solidFill>
                <a:latin typeface="Arial"/>
                <a:cs typeface="Arial"/>
              </a:rPr>
              <a:t>Any violation of this Code of Ethics, such as disrespecting its institutional rules; failing to report violations of which you are aware; retaliating against employees who have made the report, etc. is not tolerated.</a:t>
            </a:r>
          </a:p>
          <a:p>
            <a:pPr>
              <a:lnSpc>
                <a:spcPts val="1000"/>
              </a:lnSpc>
            </a:pPr>
            <a:endParaRPr sz="1000" dirty="0"/>
          </a:p>
          <a:p>
            <a:pPr>
              <a:lnSpc>
                <a:spcPts val="1400"/>
              </a:lnSpc>
              <a:spcBef>
                <a:spcPts val="1"/>
              </a:spcBef>
            </a:pPr>
            <a:endParaRPr sz="1400" dirty="0"/>
          </a:p>
          <a:p>
            <a:pPr marL="12700" marR="52705">
              <a:lnSpc>
                <a:spcPct val="142800"/>
              </a:lnSpc>
            </a:pPr>
            <a:r>
              <a:rPr lang="en-US" sz="1400">
                <a:solidFill>
                  <a:srgbClr val="3D4B5B"/>
                </a:solidFill>
                <a:latin typeface="Arial"/>
                <a:cs typeface="Arial"/>
              </a:rPr>
              <a:t>The verification of any fact that is contrary to the provisions of this Code of Ethics and Conduct, even if there is no evidence and an investigation is necessary, must be reported through our reporting channels.</a:t>
            </a:r>
          </a:p>
        </p:txBody>
      </p:sp>
      <p:sp>
        <p:nvSpPr>
          <p:cNvPr id="7" name="object 7"/>
          <p:cNvSpPr txBox="1"/>
          <p:nvPr/>
        </p:nvSpPr>
        <p:spPr>
          <a:xfrm>
            <a:off x="8267298" y="1084473"/>
            <a:ext cx="5006340" cy="859790"/>
          </a:xfrm>
          <a:prstGeom prst="rect">
            <a:avLst/>
          </a:prstGeom>
        </p:spPr>
        <p:txBody>
          <a:bodyPr vert="horz" wrap="square" lIns="0" tIns="0" rIns="0" bIns="0" rtlCol="0">
            <a:noAutofit/>
          </a:bodyPr>
          <a:lstStyle/>
          <a:p>
            <a:pPr marL="12700" marR="12700">
              <a:lnSpc>
                <a:spcPts val="3300"/>
              </a:lnSpc>
            </a:pPr>
            <a:r>
              <a:rPr lang="en-US" sz="3000" b="1">
                <a:solidFill>
                  <a:srgbClr val="E36031"/>
                </a:solidFill>
                <a:latin typeface="Arial"/>
                <a:cs typeface="Arial"/>
              </a:rPr>
              <a:t>10. ETHICS AND INTEGRITY BOARD</a:t>
            </a:r>
          </a:p>
        </p:txBody>
      </p:sp>
      <p:sp>
        <p:nvSpPr>
          <p:cNvPr id="8" name="object 8"/>
          <p:cNvSpPr txBox="1"/>
          <p:nvPr/>
        </p:nvSpPr>
        <p:spPr>
          <a:xfrm>
            <a:off x="8267238" y="2192035"/>
            <a:ext cx="6105525" cy="7332345"/>
          </a:xfrm>
          <a:prstGeom prst="rect">
            <a:avLst/>
          </a:prstGeom>
        </p:spPr>
        <p:txBody>
          <a:bodyPr vert="horz" wrap="square" lIns="0" tIns="0" rIns="0" bIns="0" rtlCol="0">
            <a:noAutofit/>
          </a:bodyPr>
          <a:lstStyle/>
          <a:p>
            <a:pPr marL="12700" marR="247015">
              <a:lnSpc>
                <a:spcPct val="142800"/>
              </a:lnSpc>
            </a:pPr>
            <a:r>
              <a:rPr lang="en-US" sz="1400">
                <a:solidFill>
                  <a:srgbClr val="3D4B5B"/>
                </a:solidFill>
                <a:latin typeface="Arial"/>
                <a:cs typeface="Arial"/>
              </a:rPr>
              <a:t>The Ethics and Integrity Board is a non-statutory body with deliberative powers to supervise, prevent,</a:t>
            </a:r>
          </a:p>
          <a:p>
            <a:pPr marL="12700" marR="41910">
              <a:lnSpc>
                <a:spcPct val="142800"/>
              </a:lnSpc>
            </a:pPr>
            <a:r>
              <a:rPr lang="en-US" sz="1400">
                <a:solidFill>
                  <a:srgbClr val="3D4B5B"/>
                </a:solidFill>
                <a:latin typeface="Arial"/>
                <a:cs typeface="Arial"/>
              </a:rPr>
              <a:t>identify and determine compliance with this Code of Ethics and Conduct, as well as analyze and execute the internal and legal policies for all the group's companies.</a:t>
            </a:r>
          </a:p>
          <a:p>
            <a:pPr>
              <a:lnSpc>
                <a:spcPts val="1000"/>
              </a:lnSpc>
            </a:pPr>
            <a:endParaRPr sz="1000" dirty="0"/>
          </a:p>
          <a:p>
            <a:pPr>
              <a:lnSpc>
                <a:spcPts val="1300"/>
              </a:lnSpc>
              <a:spcBef>
                <a:spcPts val="99"/>
              </a:spcBef>
            </a:pPr>
            <a:endParaRPr sz="1300" dirty="0"/>
          </a:p>
          <a:p>
            <a:pPr marL="12700" marR="12700">
              <a:lnSpc>
                <a:spcPct val="142900"/>
              </a:lnSpc>
            </a:pPr>
            <a:r>
              <a:rPr lang="en-US" sz="1400">
                <a:solidFill>
                  <a:srgbClr val="3D4B5B"/>
                </a:solidFill>
                <a:latin typeface="Arial"/>
                <a:cs typeface="Arial"/>
              </a:rPr>
              <a:t>Therefore, with a view to greater application of this Code of Ethics and Conduct, the Board will be made up of three professionals: a director, a partner or shareholder and an external consultant for legal compliance and fair judgment of the opinions issued by the Legal and Compliance sectors.</a:t>
            </a:r>
          </a:p>
          <a:p>
            <a:pPr>
              <a:lnSpc>
                <a:spcPts val="1000"/>
              </a:lnSpc>
            </a:pPr>
            <a:endParaRPr sz="1000" dirty="0"/>
          </a:p>
          <a:p>
            <a:pPr>
              <a:lnSpc>
                <a:spcPts val="1400"/>
              </a:lnSpc>
              <a:spcBef>
                <a:spcPts val="1"/>
              </a:spcBef>
            </a:pPr>
            <a:endParaRPr sz="1400" dirty="0"/>
          </a:p>
          <a:p>
            <a:pPr marL="12700" marR="26670" algn="just">
              <a:lnSpc>
                <a:spcPct val="142800"/>
              </a:lnSpc>
            </a:pPr>
            <a:r>
              <a:rPr lang="en-US" sz="1400">
                <a:solidFill>
                  <a:srgbClr val="3D4B5B"/>
                </a:solidFill>
                <a:latin typeface="Arial"/>
                <a:cs typeface="Arial"/>
              </a:rPr>
              <a:t>The Board members will report directly to the Corporate Board and will therefore be independent of the directors in order to ensure the regularity and integrity of our program.</a:t>
            </a:r>
          </a:p>
          <a:p>
            <a:pPr>
              <a:lnSpc>
                <a:spcPts val="1000"/>
              </a:lnSpc>
            </a:pPr>
            <a:endParaRPr sz="1000" dirty="0"/>
          </a:p>
          <a:p>
            <a:pPr>
              <a:lnSpc>
                <a:spcPts val="1400"/>
              </a:lnSpc>
              <a:spcBef>
                <a:spcPts val="1"/>
              </a:spcBef>
            </a:pPr>
            <a:endParaRPr sz="1400" dirty="0"/>
          </a:p>
          <a:p>
            <a:pPr marL="12700" marR="299085">
              <a:lnSpc>
                <a:spcPct val="142800"/>
              </a:lnSpc>
            </a:pPr>
            <a:r>
              <a:rPr lang="en-US" sz="1400">
                <a:solidFill>
                  <a:srgbClr val="3D4B5B"/>
                </a:solidFill>
                <a:latin typeface="Arial"/>
                <a:cs typeface="Arial"/>
              </a:rPr>
              <a:t>This Board will be responsible for analyzing reports, opening investigations and deciding on the measures to be adopted regarding complaints and violations of the Code of Ethics and Conduct.</a:t>
            </a:r>
          </a:p>
          <a:p>
            <a:pPr>
              <a:lnSpc>
                <a:spcPts val="1000"/>
              </a:lnSpc>
            </a:pPr>
            <a:endParaRPr sz="1000" dirty="0"/>
          </a:p>
          <a:p>
            <a:pPr>
              <a:lnSpc>
                <a:spcPts val="1400"/>
              </a:lnSpc>
              <a:spcBef>
                <a:spcPts val="1"/>
              </a:spcBef>
            </a:pPr>
            <a:endParaRPr sz="1400" dirty="0"/>
          </a:p>
          <a:p>
            <a:pPr marL="12700" marR="389255">
              <a:lnSpc>
                <a:spcPct val="142800"/>
              </a:lnSpc>
            </a:pPr>
            <a:r>
              <a:rPr lang="en-US" sz="1400">
                <a:solidFill>
                  <a:srgbClr val="3D4B5B"/>
                </a:solidFill>
                <a:latin typeface="Arial"/>
                <a:cs typeface="Arial"/>
              </a:rPr>
              <a:t>The Board is also responsible for verifying, evaluating and deciding on strategies for greater application and effectiveness of the Code of Ethics and Conduct.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5119985" cy="10692003"/>
          </a:xfrm>
          <a:custGeom>
            <a:avLst/>
            <a:gdLst/>
            <a:ahLst/>
            <a:cxnLst/>
            <a:rect l="l" t="t" r="r" b="b"/>
            <a:pathLst>
              <a:path w="15119985" h="10692003">
                <a:moveTo>
                  <a:pt x="0" y="10692003"/>
                </a:moveTo>
                <a:lnTo>
                  <a:pt x="15119985" y="10692003"/>
                </a:lnTo>
                <a:lnTo>
                  <a:pt x="15119985" y="0"/>
                </a:lnTo>
                <a:lnTo>
                  <a:pt x="0" y="0"/>
                </a:lnTo>
                <a:lnTo>
                  <a:pt x="0" y="10692003"/>
                </a:lnTo>
                <a:close/>
              </a:path>
            </a:pathLst>
          </a:custGeom>
          <a:solidFill>
            <a:srgbClr val="EBE8E6"/>
          </a:solidFill>
        </p:spPr>
        <p:txBody>
          <a:bodyPr wrap="square" lIns="0" tIns="0" rIns="0" bIns="0" rtlCol="0">
            <a:noAutofit/>
          </a:bodyPr>
          <a:lstStyle/>
          <a:p>
            <a:endParaRPr dirty="0"/>
          </a:p>
        </p:txBody>
      </p:sp>
      <p:sp>
        <p:nvSpPr>
          <p:cNvPr id="3" name="object 3"/>
          <p:cNvSpPr/>
          <p:nvPr/>
        </p:nvSpPr>
        <p:spPr>
          <a:xfrm>
            <a:off x="719999" y="739053"/>
            <a:ext cx="514604" cy="0"/>
          </a:xfrm>
          <a:custGeom>
            <a:avLst/>
            <a:gdLst/>
            <a:ahLst/>
            <a:cxnLst/>
            <a:rect l="l" t="t" r="r" b="b"/>
            <a:pathLst>
              <a:path w="514604">
                <a:moveTo>
                  <a:pt x="0" y="0"/>
                </a:moveTo>
                <a:lnTo>
                  <a:pt x="514604" y="0"/>
                </a:lnTo>
              </a:path>
            </a:pathLst>
          </a:custGeom>
          <a:ln w="38100">
            <a:solidFill>
              <a:srgbClr val="E35F2F"/>
            </a:solidFill>
          </a:ln>
        </p:spPr>
        <p:txBody>
          <a:bodyPr wrap="square" lIns="0" tIns="0" rIns="0" bIns="0" rtlCol="0">
            <a:noAutofit/>
          </a:bodyPr>
          <a:lstStyle/>
          <a:p>
            <a:endParaRPr/>
          </a:p>
        </p:txBody>
      </p:sp>
      <p:sp>
        <p:nvSpPr>
          <p:cNvPr id="4" name="object 4"/>
          <p:cNvSpPr/>
          <p:nvPr/>
        </p:nvSpPr>
        <p:spPr>
          <a:xfrm>
            <a:off x="8279998" y="1693054"/>
            <a:ext cx="514603" cy="0"/>
          </a:xfrm>
          <a:custGeom>
            <a:avLst/>
            <a:gdLst/>
            <a:ahLst/>
            <a:cxnLst/>
            <a:rect l="l" t="t" r="r" b="b"/>
            <a:pathLst>
              <a:path w="514603">
                <a:moveTo>
                  <a:pt x="0" y="0"/>
                </a:moveTo>
                <a:lnTo>
                  <a:pt x="514604" y="0"/>
                </a:lnTo>
              </a:path>
            </a:pathLst>
          </a:custGeom>
          <a:ln w="38100">
            <a:solidFill>
              <a:srgbClr val="E35F2F"/>
            </a:solidFill>
          </a:ln>
        </p:spPr>
        <p:txBody>
          <a:bodyPr wrap="square" lIns="0" tIns="0" rIns="0" bIns="0" rtlCol="0">
            <a:noAutofit/>
          </a:bodyPr>
          <a:lstStyle/>
          <a:p>
            <a:endParaRPr/>
          </a:p>
        </p:txBody>
      </p:sp>
      <p:sp>
        <p:nvSpPr>
          <p:cNvPr id="5" name="object 5"/>
          <p:cNvSpPr txBox="1"/>
          <p:nvPr/>
        </p:nvSpPr>
        <p:spPr>
          <a:xfrm>
            <a:off x="707293" y="1638057"/>
            <a:ext cx="5973445" cy="5372100"/>
          </a:xfrm>
          <a:prstGeom prst="rect">
            <a:avLst/>
          </a:prstGeom>
        </p:spPr>
        <p:txBody>
          <a:bodyPr vert="horz" wrap="square" lIns="0" tIns="0" rIns="0" bIns="0" rtlCol="0">
            <a:noAutofit/>
          </a:bodyPr>
          <a:lstStyle/>
          <a:p>
            <a:pPr marL="12700" marR="292735" indent="0">
              <a:lnSpc>
                <a:spcPts val="1760"/>
              </a:lnSpc>
            </a:pPr>
            <a:r>
              <a:rPr lang="en-US" sz="1500">
                <a:solidFill>
                  <a:srgbClr val="E35F2F"/>
                </a:solidFill>
                <a:latin typeface="Arial"/>
                <a:cs typeface="Arial"/>
              </a:rPr>
              <a:t>Honesty, transparency, strict quality standards, exemplary logistics and environmental awareness. These are just some of the concepts that make PLENA ALIMENTOS unique. A company that has established itself in the meatpacking sector as one of the largest in Minas Gerais and Brazil and that values simplicity and proximity as principles in its relationship with all its stakeholders.</a:t>
            </a:r>
          </a:p>
          <a:p>
            <a:pPr>
              <a:lnSpc>
                <a:spcPts val="650"/>
              </a:lnSpc>
              <a:spcBef>
                <a:spcPts val="36"/>
              </a:spcBef>
            </a:pPr>
            <a:endParaRPr sz="650" dirty="0"/>
          </a:p>
          <a:p>
            <a:pPr>
              <a:lnSpc>
                <a:spcPts val="1000"/>
              </a:lnSpc>
            </a:pPr>
            <a:endParaRPr sz="1000" dirty="0"/>
          </a:p>
          <a:p>
            <a:pPr marL="12700" marR="12700" indent="0">
              <a:lnSpc>
                <a:spcPct val="104800"/>
              </a:lnSpc>
            </a:pPr>
            <a:r>
              <a:rPr lang="en-US" sz="1400">
                <a:solidFill>
                  <a:srgbClr val="3D4B5B"/>
                </a:solidFill>
                <a:latin typeface="Arial"/>
                <a:cs typeface="Arial"/>
              </a:rPr>
              <a:t>PLENA ALIMENTOS, in order to evolve and grow as an institution, presents to all its employees, partners, suppliers and service providers its Code of Ethics and Conduct to promote personal relations, interpersonal relations, sustainable development of the environment and anti-corruption policy.</a:t>
            </a:r>
          </a:p>
          <a:p>
            <a:pPr>
              <a:lnSpc>
                <a:spcPts val="1100"/>
              </a:lnSpc>
              <a:spcBef>
                <a:spcPts val="46"/>
              </a:spcBef>
            </a:pPr>
            <a:endParaRPr sz="1100" dirty="0"/>
          </a:p>
          <a:p>
            <a:pPr marL="12700">
              <a:lnSpc>
                <a:spcPct val="100000"/>
              </a:lnSpc>
            </a:pPr>
            <a:r>
              <a:rPr lang="en-US" sz="2100" b="1">
                <a:solidFill>
                  <a:srgbClr val="E35F2F"/>
                </a:solidFill>
                <a:latin typeface="Arial"/>
                <a:cs typeface="Arial"/>
              </a:rPr>
              <a:t>PURPOSE</a:t>
            </a:r>
          </a:p>
          <a:p>
            <a:pPr marL="12700">
              <a:lnSpc>
                <a:spcPts val="1620"/>
              </a:lnSpc>
            </a:pPr>
            <a:r>
              <a:rPr lang="en-US" sz="1400">
                <a:solidFill>
                  <a:srgbClr val="3D4B5B"/>
                </a:solidFill>
                <a:latin typeface="Arial"/>
                <a:cs typeface="Arial"/>
              </a:rPr>
              <a:t>To feed with happiness.</a:t>
            </a:r>
          </a:p>
          <a:p>
            <a:pPr>
              <a:lnSpc>
                <a:spcPts val="1000"/>
              </a:lnSpc>
              <a:spcBef>
                <a:spcPts val="98"/>
              </a:spcBef>
            </a:pPr>
            <a:endParaRPr sz="1000" dirty="0"/>
          </a:p>
          <a:p>
            <a:pPr marL="38100" marR="4621530" indent="-26034">
              <a:lnSpc>
                <a:spcPct val="101800"/>
              </a:lnSpc>
            </a:pPr>
            <a:r>
              <a:rPr lang="en-US" sz="2100" b="1">
                <a:solidFill>
                  <a:srgbClr val="E35F2F"/>
                </a:solidFill>
                <a:latin typeface="Arial"/>
                <a:cs typeface="Arial"/>
              </a:rPr>
              <a:t>VALUES</a:t>
            </a:r>
          </a:p>
          <a:p>
            <a:pPr marL="38100" marR="4621530" indent="-26034">
              <a:lnSpc>
                <a:spcPct val="101800"/>
              </a:lnSpc>
            </a:pPr>
            <a:r>
              <a:rPr lang="en-US" sz="1400">
                <a:solidFill>
                  <a:srgbClr val="3D4B5B"/>
                </a:solidFill>
                <a:latin typeface="Arial"/>
                <a:cs typeface="Arial"/>
              </a:rPr>
              <a:t>PASSION</a:t>
            </a:r>
          </a:p>
          <a:p>
            <a:pPr marL="38100" marR="4621530" indent="-26034">
              <a:lnSpc>
                <a:spcPct val="101800"/>
              </a:lnSpc>
            </a:pPr>
            <a:r>
              <a:rPr lang="en-US" sz="1400">
                <a:solidFill>
                  <a:srgbClr val="3D4B5B"/>
                </a:solidFill>
                <a:latin typeface="Arial"/>
                <a:cs typeface="Arial"/>
              </a:rPr>
              <a:t>FAMILY</a:t>
            </a:r>
          </a:p>
          <a:p>
            <a:pPr marL="38100" marR="4621530" indent="-26034">
              <a:lnSpc>
                <a:spcPct val="101800"/>
              </a:lnSpc>
            </a:pPr>
            <a:r>
              <a:rPr lang="en-US" sz="1400">
                <a:solidFill>
                  <a:srgbClr val="3D4B5B"/>
                </a:solidFill>
                <a:latin typeface="Arial"/>
                <a:cs typeface="Arial"/>
              </a:rPr>
              <a:t>SIMPLICITY</a:t>
            </a:r>
          </a:p>
          <a:p>
            <a:pPr marL="38100" marR="4621530" indent="-26034">
              <a:lnSpc>
                <a:spcPct val="101800"/>
              </a:lnSpc>
            </a:pPr>
            <a:r>
              <a:rPr lang="en-US" sz="1400">
                <a:solidFill>
                  <a:srgbClr val="3D4B5B"/>
                </a:solidFill>
                <a:latin typeface="Arial"/>
                <a:cs typeface="Arial"/>
              </a:rPr>
              <a:t>DYNAMISM</a:t>
            </a:r>
          </a:p>
          <a:p>
            <a:pPr marL="38100" marR="4621530" indent="-26034">
              <a:lnSpc>
                <a:spcPct val="101800"/>
              </a:lnSpc>
            </a:pPr>
            <a:r>
              <a:rPr lang="en-US" sz="1400">
                <a:solidFill>
                  <a:srgbClr val="3D4B5B"/>
                </a:solidFill>
                <a:latin typeface="Arial"/>
                <a:cs typeface="Arial"/>
              </a:rPr>
              <a:t>TRUST</a:t>
            </a:r>
          </a:p>
        </p:txBody>
      </p:sp>
      <p:sp>
        <p:nvSpPr>
          <p:cNvPr id="6" name="object 6"/>
          <p:cNvSpPr txBox="1"/>
          <p:nvPr/>
        </p:nvSpPr>
        <p:spPr>
          <a:xfrm>
            <a:off x="707293" y="850843"/>
            <a:ext cx="4376420" cy="631825"/>
          </a:xfrm>
          <a:prstGeom prst="rect">
            <a:avLst/>
          </a:prstGeom>
        </p:spPr>
        <p:txBody>
          <a:bodyPr vert="horz" wrap="square" lIns="0" tIns="0" rIns="0" bIns="0" rtlCol="0">
            <a:noAutofit/>
          </a:bodyPr>
          <a:lstStyle/>
          <a:p>
            <a:pPr marL="12700">
              <a:lnSpc>
                <a:spcPct val="100000"/>
              </a:lnSpc>
            </a:pPr>
            <a:r>
              <a:rPr lang="en-US" sz="4000" b="1">
                <a:solidFill>
                  <a:srgbClr val="E35F2F"/>
                </a:solidFill>
                <a:latin typeface="Arial"/>
                <a:cs typeface="Arial"/>
              </a:rPr>
              <a:t>PRESENTATION</a:t>
            </a:r>
          </a:p>
        </p:txBody>
      </p:sp>
      <p:sp>
        <p:nvSpPr>
          <p:cNvPr id="7" name="object 7"/>
          <p:cNvSpPr txBox="1"/>
          <p:nvPr/>
        </p:nvSpPr>
        <p:spPr>
          <a:xfrm>
            <a:off x="8267248" y="1785792"/>
            <a:ext cx="5923280" cy="6876415"/>
          </a:xfrm>
          <a:prstGeom prst="rect">
            <a:avLst/>
          </a:prstGeom>
        </p:spPr>
        <p:txBody>
          <a:bodyPr vert="horz" wrap="square" lIns="0" tIns="0" rIns="0" bIns="0" rtlCol="0">
            <a:noAutofit/>
          </a:bodyPr>
          <a:lstStyle/>
          <a:p>
            <a:pPr marL="12700">
              <a:lnSpc>
                <a:spcPts val="4685"/>
              </a:lnSpc>
            </a:pPr>
            <a:r>
              <a:rPr lang="en-US" sz="4000" b="1">
                <a:solidFill>
                  <a:srgbClr val="E35F2F"/>
                </a:solidFill>
                <a:latin typeface="Arial"/>
                <a:cs typeface="Arial"/>
              </a:rPr>
              <a:t>OUR CODE OF ETHICS AND CONDUCT</a:t>
            </a:r>
          </a:p>
          <a:p>
            <a:pPr>
              <a:lnSpc>
                <a:spcPts val="900"/>
              </a:lnSpc>
              <a:spcBef>
                <a:spcPts val="13"/>
              </a:spcBef>
            </a:pPr>
            <a:endParaRPr sz="900" dirty="0"/>
          </a:p>
          <a:p>
            <a:pPr>
              <a:lnSpc>
                <a:spcPts val="1000"/>
              </a:lnSpc>
            </a:pPr>
            <a:endParaRPr sz="1000" dirty="0"/>
          </a:p>
          <a:p>
            <a:pPr marL="12700" marR="643255" indent="0">
              <a:lnSpc>
                <a:spcPct val="113100"/>
              </a:lnSpc>
            </a:pPr>
            <a:r>
              <a:rPr lang="en-US" sz="1400">
                <a:solidFill>
                  <a:srgbClr val="3D4B5B"/>
                </a:solidFill>
                <a:latin typeface="Arial"/>
                <a:cs typeface="Arial"/>
              </a:rPr>
              <a:t>Our main interest in publishing this compliance policy is to demonstrate our corporate values, integrity, transparency, ethical business management and our respect for legislation and society.</a:t>
            </a:r>
          </a:p>
          <a:p>
            <a:pPr>
              <a:lnSpc>
                <a:spcPts val="850"/>
              </a:lnSpc>
              <a:spcBef>
                <a:spcPts val="49"/>
              </a:spcBef>
            </a:pPr>
            <a:endParaRPr sz="850" dirty="0"/>
          </a:p>
          <a:p>
            <a:pPr>
              <a:lnSpc>
                <a:spcPts val="1000"/>
              </a:lnSpc>
            </a:pPr>
            <a:endParaRPr sz="1000" dirty="0"/>
          </a:p>
          <a:p>
            <a:pPr marL="12700" marR="46990" indent="0">
              <a:lnSpc>
                <a:spcPct val="113100"/>
              </a:lnSpc>
            </a:pPr>
            <a:r>
              <a:rPr lang="en-US" sz="1400">
                <a:solidFill>
                  <a:srgbClr val="3D4B5B"/>
                </a:solidFill>
                <a:latin typeface="Arial"/>
                <a:cs typeface="Arial"/>
              </a:rPr>
              <a:t>Our current political/economic scenario calls for measures to bring about a change of concept in the business environment in order to minimize and eliminate social problems.</a:t>
            </a:r>
          </a:p>
          <a:p>
            <a:pPr>
              <a:lnSpc>
                <a:spcPts val="850"/>
              </a:lnSpc>
              <a:spcBef>
                <a:spcPts val="49"/>
              </a:spcBef>
            </a:pPr>
            <a:endParaRPr sz="850" dirty="0"/>
          </a:p>
          <a:p>
            <a:pPr>
              <a:lnSpc>
                <a:spcPts val="1000"/>
              </a:lnSpc>
            </a:pPr>
            <a:endParaRPr sz="1000" dirty="0"/>
          </a:p>
          <a:p>
            <a:pPr marL="12700" marR="12700">
              <a:lnSpc>
                <a:spcPct val="113100"/>
              </a:lnSpc>
            </a:pPr>
            <a:r>
              <a:rPr lang="en-US" sz="1400">
                <a:solidFill>
                  <a:srgbClr val="3D4B5B"/>
                </a:solidFill>
                <a:latin typeface="Arial"/>
                <a:cs typeface="Arial"/>
              </a:rPr>
              <a:t>In this vein, PLENA ALIMENTOS, driven by good business practices, moral and ethical rules, presents to everyone its package of measures to combat corruption, slave labor, moral harassment, as well as new rules on sustainability, valuing of the environment and animals.</a:t>
            </a:r>
          </a:p>
          <a:p>
            <a:pPr>
              <a:lnSpc>
                <a:spcPts val="850"/>
              </a:lnSpc>
              <a:spcBef>
                <a:spcPts val="49"/>
              </a:spcBef>
            </a:pPr>
            <a:endParaRPr sz="850" dirty="0"/>
          </a:p>
          <a:p>
            <a:pPr>
              <a:lnSpc>
                <a:spcPts val="1000"/>
              </a:lnSpc>
            </a:pPr>
            <a:endParaRPr sz="1000" dirty="0"/>
          </a:p>
          <a:p>
            <a:pPr marL="12700" marR="516890" indent="0">
              <a:lnSpc>
                <a:spcPct val="113100"/>
              </a:lnSpc>
            </a:pPr>
            <a:r>
              <a:rPr lang="en-US" sz="1400">
                <a:solidFill>
                  <a:srgbClr val="3D4B5B"/>
                </a:solidFill>
                <a:latin typeface="Arial"/>
                <a:cs typeface="Arial"/>
              </a:rPr>
              <a:t>In developing our institutional policies, we aim to identify, correct and prevent deviations that could damage the company's image and its development.</a:t>
            </a:r>
          </a:p>
          <a:p>
            <a:pPr>
              <a:lnSpc>
                <a:spcPts val="850"/>
              </a:lnSpc>
              <a:spcBef>
                <a:spcPts val="49"/>
              </a:spcBef>
            </a:pPr>
            <a:endParaRPr sz="850" dirty="0"/>
          </a:p>
          <a:p>
            <a:pPr>
              <a:lnSpc>
                <a:spcPts val="1000"/>
              </a:lnSpc>
            </a:pPr>
            <a:endParaRPr sz="1000" dirty="0"/>
          </a:p>
          <a:p>
            <a:pPr marL="12700" marR="246379" indent="0">
              <a:lnSpc>
                <a:spcPct val="113100"/>
              </a:lnSpc>
            </a:pPr>
            <a:r>
              <a:rPr lang="en-US" sz="1400">
                <a:solidFill>
                  <a:srgbClr val="3D4B5B"/>
                </a:solidFill>
                <a:latin typeface="Arial"/>
                <a:cs typeface="Arial"/>
              </a:rPr>
              <a:t>We present to everyone our Code of Ethics and Conduct, in which directors, superintendents, employees, consultants and partners will be subject to and must follow rules and guidelines to avoid violations of existing legislation.</a:t>
            </a:r>
          </a:p>
        </p:txBody>
      </p:sp>
      <p:sp>
        <p:nvSpPr>
          <p:cNvPr id="8" name="object 8"/>
          <p:cNvSpPr txBox="1"/>
          <p:nvPr/>
        </p:nvSpPr>
        <p:spPr>
          <a:xfrm>
            <a:off x="13762279" y="9946596"/>
            <a:ext cx="46990" cy="135890"/>
          </a:xfrm>
          <a:prstGeom prst="rect">
            <a:avLst/>
          </a:prstGeom>
        </p:spPr>
        <p:txBody>
          <a:bodyPr vert="horz" wrap="square" lIns="0" tIns="0" rIns="0" bIns="0" rtlCol="0">
            <a:noAutofit/>
          </a:bodyPr>
          <a:lstStyle/>
          <a:p>
            <a:pPr marL="12700">
              <a:lnSpc>
                <a:spcPct val="100000"/>
              </a:lnSpc>
            </a:pPr>
            <a:r>
              <a:rPr lang="en-US" sz="800" b="1">
                <a:solidFill>
                  <a:srgbClr val="E35F2F"/>
                </a:solidFill>
                <a:latin typeface="Arial"/>
                <a:cs typeface="Arial"/>
              </a:rPr>
              <a:t>.</a:t>
            </a:r>
          </a:p>
        </p:txBody>
      </p:sp>
      <p:sp>
        <p:nvSpPr>
          <p:cNvPr id="9" name="object 9"/>
          <p:cNvSpPr txBox="1"/>
          <p:nvPr/>
        </p:nvSpPr>
        <p:spPr>
          <a:xfrm>
            <a:off x="8267293" y="850843"/>
            <a:ext cx="2413407" cy="205982"/>
          </a:xfrm>
          <a:prstGeom prst="rect">
            <a:avLst/>
          </a:prstGeom>
        </p:spPr>
        <p:txBody>
          <a:bodyPr vert="horz" wrap="square" lIns="0" tIns="0" rIns="0" bIns="0" rtlCol="0">
            <a:noAutofit/>
          </a:bodyPr>
          <a:lstStyle/>
          <a:p>
            <a:pPr marL="12700">
              <a:lnSpc>
                <a:spcPct val="100000"/>
              </a:lnSpc>
            </a:pPr>
            <a:r>
              <a:rPr lang="en-US" sz="1600" dirty="0">
                <a:solidFill>
                  <a:srgbClr val="E35F2F"/>
                </a:solidFill>
                <a:latin typeface="Arial"/>
                <a:cs typeface="Arial"/>
              </a:rPr>
              <a:t>message from the CEO.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560005" cy="10692003"/>
          </a:xfrm>
          <a:custGeom>
            <a:avLst/>
            <a:gdLst/>
            <a:ahLst/>
            <a:cxnLst/>
            <a:rect l="l" t="t" r="r" b="b"/>
            <a:pathLst>
              <a:path w="7560005" h="10692003">
                <a:moveTo>
                  <a:pt x="0" y="10692003"/>
                </a:moveTo>
                <a:lnTo>
                  <a:pt x="7560005" y="10692003"/>
                </a:lnTo>
                <a:lnTo>
                  <a:pt x="7560005" y="0"/>
                </a:lnTo>
                <a:lnTo>
                  <a:pt x="0" y="0"/>
                </a:lnTo>
                <a:lnTo>
                  <a:pt x="0" y="10692003"/>
                </a:lnTo>
                <a:close/>
              </a:path>
            </a:pathLst>
          </a:custGeom>
          <a:solidFill>
            <a:srgbClr val="EBE8E6"/>
          </a:solidFill>
        </p:spPr>
        <p:txBody>
          <a:bodyPr wrap="square" lIns="0" tIns="0" rIns="0" bIns="0" rtlCol="0">
            <a:noAutofit/>
          </a:bodyPr>
          <a:lstStyle/>
          <a:p>
            <a:endParaRPr/>
          </a:p>
        </p:txBody>
      </p:sp>
      <p:sp>
        <p:nvSpPr>
          <p:cNvPr id="3" name="object 3"/>
          <p:cNvSpPr/>
          <p:nvPr/>
        </p:nvSpPr>
        <p:spPr>
          <a:xfrm>
            <a:off x="7560005" y="0"/>
            <a:ext cx="7559967" cy="10692003"/>
          </a:xfrm>
          <a:custGeom>
            <a:avLst/>
            <a:gdLst/>
            <a:ahLst/>
            <a:cxnLst/>
            <a:rect l="l" t="t" r="r" b="b"/>
            <a:pathLst>
              <a:path w="7559967" h="10692003">
                <a:moveTo>
                  <a:pt x="0" y="10692003"/>
                </a:moveTo>
                <a:lnTo>
                  <a:pt x="7559967" y="10692003"/>
                </a:lnTo>
                <a:lnTo>
                  <a:pt x="7559967" y="0"/>
                </a:lnTo>
                <a:lnTo>
                  <a:pt x="0" y="0"/>
                </a:lnTo>
                <a:lnTo>
                  <a:pt x="0" y="10692003"/>
                </a:lnTo>
                <a:close/>
              </a:path>
            </a:pathLst>
          </a:custGeom>
          <a:solidFill>
            <a:srgbClr val="EBE8E6"/>
          </a:solidFill>
        </p:spPr>
        <p:txBody>
          <a:bodyPr wrap="square" lIns="0" tIns="0" rIns="0" bIns="0" rtlCol="0">
            <a:noAutofit/>
          </a:bodyPr>
          <a:lstStyle/>
          <a:p>
            <a:endParaRPr/>
          </a:p>
        </p:txBody>
      </p:sp>
      <p:sp>
        <p:nvSpPr>
          <p:cNvPr id="4" name="object 4"/>
          <p:cNvSpPr/>
          <p:nvPr/>
        </p:nvSpPr>
        <p:spPr>
          <a:xfrm>
            <a:off x="0" y="0"/>
            <a:ext cx="15119985" cy="917955"/>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7559997" y="9427415"/>
            <a:ext cx="7559987" cy="1264587"/>
          </a:xfrm>
          <a:custGeom>
            <a:avLst/>
            <a:gdLst/>
            <a:ahLst/>
            <a:cxnLst/>
            <a:rect l="l" t="t" r="r" b="b"/>
            <a:pathLst>
              <a:path w="7559987" h="1264587">
                <a:moveTo>
                  <a:pt x="0" y="1014489"/>
                </a:moveTo>
                <a:lnTo>
                  <a:pt x="0" y="1264587"/>
                </a:lnTo>
                <a:lnTo>
                  <a:pt x="7559987" y="1264587"/>
                </a:lnTo>
                <a:lnTo>
                  <a:pt x="7559987" y="1017250"/>
                </a:lnTo>
                <a:lnTo>
                  <a:pt x="201239" y="1017250"/>
                </a:lnTo>
                <a:lnTo>
                  <a:pt x="0" y="1014489"/>
                </a:lnTo>
              </a:path>
              <a:path w="7559987" h="1264587">
                <a:moveTo>
                  <a:pt x="7559987" y="0"/>
                </a:moveTo>
                <a:lnTo>
                  <a:pt x="7022189" y="62531"/>
                </a:lnTo>
                <a:lnTo>
                  <a:pt x="6512774" y="127877"/>
                </a:lnTo>
                <a:lnTo>
                  <a:pt x="6292799" y="160734"/>
                </a:lnTo>
                <a:lnTo>
                  <a:pt x="6072824" y="197372"/>
                </a:lnTo>
                <a:lnTo>
                  <a:pt x="5835483" y="240532"/>
                </a:lnTo>
                <a:lnTo>
                  <a:pt x="4623837" y="480508"/>
                </a:lnTo>
                <a:lnTo>
                  <a:pt x="3911039" y="612117"/>
                </a:lnTo>
                <a:lnTo>
                  <a:pt x="3407040" y="696811"/>
                </a:lnTo>
                <a:lnTo>
                  <a:pt x="2890080" y="776346"/>
                </a:lnTo>
                <a:lnTo>
                  <a:pt x="2368800" y="848387"/>
                </a:lnTo>
                <a:lnTo>
                  <a:pt x="1851840" y="910600"/>
                </a:lnTo>
                <a:lnTo>
                  <a:pt x="1597680" y="937292"/>
                </a:lnTo>
                <a:lnTo>
                  <a:pt x="1347840" y="960651"/>
                </a:lnTo>
                <a:lnTo>
                  <a:pt x="1103399" y="980386"/>
                </a:lnTo>
                <a:lnTo>
                  <a:pt x="865439" y="996205"/>
                </a:lnTo>
                <a:lnTo>
                  <a:pt x="635039" y="1007817"/>
                </a:lnTo>
                <a:lnTo>
                  <a:pt x="413279" y="1014929"/>
                </a:lnTo>
                <a:lnTo>
                  <a:pt x="201239" y="1017250"/>
                </a:lnTo>
                <a:lnTo>
                  <a:pt x="7559987" y="1017250"/>
                </a:lnTo>
                <a:lnTo>
                  <a:pt x="7559987" y="0"/>
                </a:lnTo>
              </a:path>
            </a:pathLst>
          </a:custGeom>
          <a:solidFill>
            <a:srgbClr val="3E4D5C"/>
          </a:solidFill>
        </p:spPr>
        <p:txBody>
          <a:bodyPr wrap="square" lIns="0" tIns="0" rIns="0" bIns="0" rtlCol="0">
            <a:noAutofit/>
          </a:bodyPr>
          <a:lstStyle/>
          <a:p>
            <a:endParaRPr/>
          </a:p>
        </p:txBody>
      </p:sp>
      <p:sp>
        <p:nvSpPr>
          <p:cNvPr id="6" name="object 6"/>
          <p:cNvSpPr/>
          <p:nvPr/>
        </p:nvSpPr>
        <p:spPr>
          <a:xfrm>
            <a:off x="0" y="9985172"/>
            <a:ext cx="7559999" cy="706830"/>
          </a:xfrm>
          <a:custGeom>
            <a:avLst/>
            <a:gdLst/>
            <a:ahLst/>
            <a:cxnLst/>
            <a:rect l="l" t="t" r="r" b="b"/>
            <a:pathLst>
              <a:path w="7559999" h="706830">
                <a:moveTo>
                  <a:pt x="1399824" y="0"/>
                </a:moveTo>
                <a:lnTo>
                  <a:pt x="1130850" y="3592"/>
                </a:lnTo>
                <a:lnTo>
                  <a:pt x="862847" y="11856"/>
                </a:lnTo>
                <a:lnTo>
                  <a:pt x="596789" y="25131"/>
                </a:lnTo>
                <a:lnTo>
                  <a:pt x="333647" y="43757"/>
                </a:lnTo>
                <a:lnTo>
                  <a:pt x="74392" y="68075"/>
                </a:lnTo>
                <a:lnTo>
                  <a:pt x="0" y="76950"/>
                </a:lnTo>
                <a:lnTo>
                  <a:pt x="0" y="706830"/>
                </a:lnTo>
                <a:lnTo>
                  <a:pt x="7559999" y="706830"/>
                </a:lnTo>
                <a:lnTo>
                  <a:pt x="7559999" y="456729"/>
                </a:lnTo>
                <a:lnTo>
                  <a:pt x="6459505" y="423683"/>
                </a:lnTo>
                <a:lnTo>
                  <a:pt x="6208777" y="411693"/>
                </a:lnTo>
                <a:lnTo>
                  <a:pt x="5967509" y="396235"/>
                </a:lnTo>
                <a:lnTo>
                  <a:pt x="5847209" y="386808"/>
                </a:lnTo>
                <a:lnTo>
                  <a:pt x="5725419" y="376037"/>
                </a:lnTo>
                <a:lnTo>
                  <a:pt x="5472228" y="349825"/>
                </a:lnTo>
                <a:lnTo>
                  <a:pt x="5197651" y="316326"/>
                </a:lnTo>
                <a:lnTo>
                  <a:pt x="4349519" y="197381"/>
                </a:lnTo>
                <a:lnTo>
                  <a:pt x="3929183" y="146125"/>
                </a:lnTo>
                <a:lnTo>
                  <a:pt x="3469967" y="98584"/>
                </a:lnTo>
                <a:lnTo>
                  <a:pt x="3228209" y="77057"/>
                </a:lnTo>
                <a:lnTo>
                  <a:pt x="2979647" y="57479"/>
                </a:lnTo>
                <a:lnTo>
                  <a:pt x="2725253" y="40191"/>
                </a:lnTo>
                <a:lnTo>
                  <a:pt x="2465999" y="25532"/>
                </a:lnTo>
                <a:lnTo>
                  <a:pt x="2202857" y="13844"/>
                </a:lnTo>
                <a:lnTo>
                  <a:pt x="1936799" y="5465"/>
                </a:lnTo>
                <a:lnTo>
                  <a:pt x="1668798" y="737"/>
                </a:lnTo>
                <a:lnTo>
                  <a:pt x="1399824" y="0"/>
                </a:lnTo>
              </a:path>
            </a:pathLst>
          </a:custGeom>
          <a:solidFill>
            <a:srgbClr val="3E4D5C"/>
          </a:solidFill>
        </p:spPr>
        <p:txBody>
          <a:bodyPr wrap="square" lIns="0" tIns="0" rIns="0" bIns="0" rtlCol="0">
            <a:noAutofit/>
          </a:bodyPr>
          <a:lstStyle/>
          <a:p>
            <a:endParaRPr/>
          </a:p>
        </p:txBody>
      </p:sp>
      <p:sp>
        <p:nvSpPr>
          <p:cNvPr id="7" name="object 7"/>
          <p:cNvSpPr txBox="1"/>
          <p:nvPr/>
        </p:nvSpPr>
        <p:spPr>
          <a:xfrm>
            <a:off x="707299" y="1932945"/>
            <a:ext cx="5904230" cy="1922780"/>
          </a:xfrm>
          <a:prstGeom prst="rect">
            <a:avLst/>
          </a:prstGeom>
        </p:spPr>
        <p:txBody>
          <a:bodyPr vert="horz" wrap="square" lIns="0" tIns="0" rIns="0" bIns="0" rtlCol="0">
            <a:noAutofit/>
          </a:bodyPr>
          <a:lstStyle/>
          <a:p>
            <a:pPr marL="12700" marR="12700">
              <a:lnSpc>
                <a:spcPct val="148800"/>
              </a:lnSpc>
            </a:pPr>
            <a:r>
              <a:rPr lang="en-US" sz="1400">
                <a:solidFill>
                  <a:srgbClr val="3D4B5B"/>
                </a:solidFill>
                <a:latin typeface="Arial"/>
                <a:cs typeface="Arial"/>
              </a:rPr>
              <a:t>The Ethics and Integrity Board ensures confidentiality in the handling of these matters and is committed to investigating the cases reported. Situations that are not explained here will be treated as exceptions and referred to the Board, which will analyze and decide within the principles of this Code of Ethics and Conduct.</a:t>
            </a:r>
          </a:p>
        </p:txBody>
      </p:sp>
      <p:sp>
        <p:nvSpPr>
          <p:cNvPr id="8" name="object 8"/>
          <p:cNvSpPr txBox="1"/>
          <p:nvPr/>
        </p:nvSpPr>
        <p:spPr>
          <a:xfrm>
            <a:off x="707299" y="4030964"/>
            <a:ext cx="6494145" cy="1501140"/>
          </a:xfrm>
          <a:prstGeom prst="rect">
            <a:avLst/>
          </a:prstGeom>
        </p:spPr>
        <p:txBody>
          <a:bodyPr vert="horz" wrap="square" lIns="0" tIns="0" rIns="0" bIns="0" rtlCol="0">
            <a:noAutofit/>
          </a:bodyPr>
          <a:lstStyle/>
          <a:p>
            <a:pPr marL="12700">
              <a:lnSpc>
                <a:spcPct val="100000"/>
              </a:lnSpc>
            </a:pPr>
            <a:r>
              <a:rPr lang="en-US" sz="4000" b="1">
                <a:solidFill>
                  <a:srgbClr val="E35F2F"/>
                </a:solidFill>
                <a:latin typeface="Arial"/>
                <a:cs typeface="Arial"/>
              </a:rPr>
              <a:t>11. INTEGRITY CHANNEL</a:t>
            </a:r>
          </a:p>
          <a:p>
            <a:pPr>
              <a:lnSpc>
                <a:spcPts val="850"/>
              </a:lnSpc>
              <a:spcBef>
                <a:spcPts val="26"/>
              </a:spcBef>
            </a:pPr>
            <a:endParaRPr sz="850" dirty="0"/>
          </a:p>
          <a:p>
            <a:pPr>
              <a:lnSpc>
                <a:spcPts val="1000"/>
              </a:lnSpc>
            </a:pPr>
            <a:endParaRPr sz="1000" dirty="0"/>
          </a:p>
          <a:p>
            <a:pPr marL="12700" marR="12700">
              <a:lnSpc>
                <a:spcPct val="149000"/>
              </a:lnSpc>
            </a:pPr>
            <a:r>
              <a:rPr lang="en-US" sz="1400">
                <a:solidFill>
                  <a:srgbClr val="3D4B5B"/>
                </a:solidFill>
                <a:latin typeface="Arial"/>
                <a:cs typeface="Arial"/>
              </a:rPr>
              <a:t>Our channel is confidential. Therefore, with the assurance of secrecy from the Compliance Board, you, the users, may or may not identify yourselves.</a:t>
            </a:r>
          </a:p>
        </p:txBody>
      </p:sp>
      <p:sp>
        <p:nvSpPr>
          <p:cNvPr id="9" name="object 9"/>
          <p:cNvSpPr txBox="1"/>
          <p:nvPr/>
        </p:nvSpPr>
        <p:spPr>
          <a:xfrm>
            <a:off x="707320" y="5831769"/>
            <a:ext cx="8097520" cy="2875280"/>
          </a:xfrm>
          <a:prstGeom prst="rect">
            <a:avLst/>
          </a:prstGeom>
        </p:spPr>
        <p:txBody>
          <a:bodyPr vert="horz" wrap="square" lIns="0" tIns="0" rIns="0" bIns="0" rtlCol="0">
            <a:noAutofit/>
          </a:bodyPr>
          <a:lstStyle/>
          <a:p>
            <a:pPr marL="12700" marR="2295525">
              <a:lnSpc>
                <a:spcPct val="148800"/>
              </a:lnSpc>
            </a:pPr>
            <a:r>
              <a:rPr lang="en-US" sz="1400">
                <a:solidFill>
                  <a:srgbClr val="3D4B5B"/>
                </a:solidFill>
                <a:latin typeface="Arial"/>
                <a:cs typeface="Arial"/>
              </a:rPr>
              <a:t>All our employees, regardless of their position, should know about and use this channel to report unethical and illegal behavior. The channel will also be used to report alleged irregularities or possible cases of corruption.</a:t>
            </a:r>
          </a:p>
          <a:p>
            <a:pPr>
              <a:lnSpc>
                <a:spcPts val="1000"/>
              </a:lnSpc>
            </a:pPr>
            <a:endParaRPr sz="1000" dirty="0"/>
          </a:p>
          <a:p>
            <a:pPr>
              <a:lnSpc>
                <a:spcPts val="1000"/>
              </a:lnSpc>
            </a:pPr>
            <a:endParaRPr sz="1000" dirty="0"/>
          </a:p>
          <a:p>
            <a:pPr>
              <a:lnSpc>
                <a:spcPts val="1300"/>
              </a:lnSpc>
              <a:spcBef>
                <a:spcPts val="19"/>
              </a:spcBef>
            </a:pPr>
            <a:endParaRPr sz="1300" dirty="0"/>
          </a:p>
          <a:p>
            <a:pPr marL="12700">
              <a:lnSpc>
                <a:spcPct val="100000"/>
              </a:lnSpc>
            </a:pPr>
            <a:r>
              <a:rPr lang="en-US" sz="1400">
                <a:solidFill>
                  <a:srgbClr val="3D4B5B"/>
                </a:solidFill>
                <a:latin typeface="Arial"/>
                <a:cs typeface="Arial"/>
              </a:rPr>
              <a:t>Ethics Channel:</a:t>
            </a:r>
          </a:p>
          <a:p>
            <a:pPr marL="12700" marR="12700">
              <a:lnSpc>
                <a:spcPct val="148800"/>
              </a:lnSpc>
            </a:pPr>
            <a:r>
              <a:rPr lang="en-US" sz="1400">
                <a:solidFill>
                  <a:srgbClr val="3D4B5B"/>
                </a:solidFill>
                <a:latin typeface="Arial"/>
                <a:cs typeface="Arial"/>
              </a:rPr>
              <a:t>Online Platform | https://grupocdm.becompliance.com/canal-etica/canal-denuncias Phone (Toll Free) | 0800-591-3457</a:t>
            </a:r>
          </a:p>
        </p:txBody>
      </p:sp>
      <p:sp>
        <p:nvSpPr>
          <p:cNvPr id="10" name="object 10"/>
          <p:cNvSpPr txBox="1"/>
          <p:nvPr/>
        </p:nvSpPr>
        <p:spPr>
          <a:xfrm>
            <a:off x="8267300" y="2057343"/>
            <a:ext cx="5803265" cy="1272540"/>
          </a:xfrm>
          <a:prstGeom prst="rect">
            <a:avLst/>
          </a:prstGeom>
        </p:spPr>
        <p:txBody>
          <a:bodyPr vert="horz" wrap="square" lIns="0" tIns="0" rIns="0" bIns="0" rtlCol="0">
            <a:noAutofit/>
          </a:bodyPr>
          <a:lstStyle/>
          <a:p>
            <a:pPr marL="12700">
              <a:lnSpc>
                <a:spcPct val="100000"/>
              </a:lnSpc>
            </a:pPr>
            <a:r>
              <a:rPr lang="en-US" sz="2100" b="1">
                <a:solidFill>
                  <a:srgbClr val="E35F2F"/>
                </a:solidFill>
                <a:latin typeface="Arial"/>
                <a:cs typeface="Arial"/>
              </a:rPr>
              <a:t>INTEGRITY CHANNEL MANAGEMENT</a:t>
            </a:r>
          </a:p>
          <a:p>
            <a:pPr marL="12700" marR="12700">
              <a:lnSpc>
                <a:spcPts val="2500"/>
              </a:lnSpc>
              <a:spcBef>
                <a:spcPts val="80"/>
              </a:spcBef>
            </a:pPr>
            <a:r>
              <a:rPr lang="en-US" sz="1400">
                <a:solidFill>
                  <a:srgbClr val="3D4B5B"/>
                </a:solidFill>
                <a:latin typeface="Arial"/>
                <a:cs typeface="Arial"/>
              </a:rPr>
              <a:t>Complaints and denouncements are directed to a specific company that analyzes the case and forwards it to the Integrity and Ethics Board.</a:t>
            </a:r>
          </a:p>
        </p:txBody>
      </p:sp>
      <p:sp>
        <p:nvSpPr>
          <p:cNvPr id="11" name="object 11"/>
          <p:cNvSpPr txBox="1"/>
          <p:nvPr/>
        </p:nvSpPr>
        <p:spPr>
          <a:xfrm>
            <a:off x="8267300" y="3581343"/>
            <a:ext cx="6394450" cy="1907539"/>
          </a:xfrm>
          <a:prstGeom prst="rect">
            <a:avLst/>
          </a:prstGeom>
        </p:spPr>
        <p:txBody>
          <a:bodyPr vert="horz" wrap="square" lIns="0" tIns="0" rIns="0" bIns="0" rtlCol="0">
            <a:noAutofit/>
          </a:bodyPr>
          <a:lstStyle/>
          <a:p>
            <a:pPr marL="12700" marR="1125855" algn="just">
              <a:lnSpc>
                <a:spcPct val="100000"/>
              </a:lnSpc>
            </a:pPr>
            <a:r>
              <a:rPr lang="en-US" sz="2100" b="1">
                <a:solidFill>
                  <a:srgbClr val="E35F2F"/>
                </a:solidFill>
                <a:latin typeface="Arial"/>
                <a:cs typeface="Arial"/>
              </a:rPr>
              <a:t>PROCEDURES AFTER THE REPORT</a:t>
            </a:r>
          </a:p>
          <a:p>
            <a:pPr marL="12700" marR="12700">
              <a:lnSpc>
                <a:spcPts val="2500"/>
              </a:lnSpc>
              <a:spcBef>
                <a:spcPts val="80"/>
              </a:spcBef>
            </a:pPr>
            <a:r>
              <a:rPr lang="en-US" sz="1400">
                <a:solidFill>
                  <a:srgbClr val="3D4B5B"/>
                </a:solidFill>
                <a:latin typeface="Arial"/>
                <a:cs typeface="Arial"/>
              </a:rPr>
              <a:t>An investigation will be launched based on the information provided by the whistleblower and appropriate measures will be taken.</a:t>
            </a:r>
          </a:p>
          <a:p>
            <a:pPr marL="12700" marR="546100" algn="just">
              <a:lnSpc>
                <a:spcPts val="2500"/>
              </a:lnSpc>
            </a:pPr>
            <a:r>
              <a:rPr lang="en-US" sz="1400">
                <a:solidFill>
                  <a:srgbClr val="3D4B5B"/>
                </a:solidFill>
                <a:latin typeface="Arial"/>
                <a:cs typeface="Arial"/>
              </a:rPr>
              <a:t>The concepts and rules on the subject should be consulted in the Reporting Channel Policy, specially developed for this purpose.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560005" cy="10692003"/>
          </a:xfrm>
          <a:custGeom>
            <a:avLst/>
            <a:gdLst/>
            <a:ahLst/>
            <a:cxnLst/>
            <a:rect l="l" t="t" r="r" b="b"/>
            <a:pathLst>
              <a:path w="7560005" h="10692003">
                <a:moveTo>
                  <a:pt x="0" y="10692003"/>
                </a:moveTo>
                <a:lnTo>
                  <a:pt x="7560005" y="10692003"/>
                </a:lnTo>
                <a:lnTo>
                  <a:pt x="7560005" y="0"/>
                </a:lnTo>
                <a:lnTo>
                  <a:pt x="0" y="0"/>
                </a:lnTo>
                <a:lnTo>
                  <a:pt x="0" y="10692003"/>
                </a:lnTo>
                <a:close/>
              </a:path>
            </a:pathLst>
          </a:custGeom>
          <a:solidFill>
            <a:srgbClr val="EBE8E6"/>
          </a:solidFill>
        </p:spPr>
        <p:txBody>
          <a:bodyPr wrap="square" lIns="0" tIns="0" rIns="0" bIns="0" rtlCol="0">
            <a:noAutofit/>
          </a:bodyPr>
          <a:lstStyle/>
          <a:p>
            <a:endParaRPr/>
          </a:p>
        </p:txBody>
      </p:sp>
      <p:sp>
        <p:nvSpPr>
          <p:cNvPr id="3" name="object 3"/>
          <p:cNvSpPr/>
          <p:nvPr/>
        </p:nvSpPr>
        <p:spPr>
          <a:xfrm>
            <a:off x="7560005" y="0"/>
            <a:ext cx="7559967" cy="10692003"/>
          </a:xfrm>
          <a:custGeom>
            <a:avLst/>
            <a:gdLst/>
            <a:ahLst/>
            <a:cxnLst/>
            <a:rect l="l" t="t" r="r" b="b"/>
            <a:pathLst>
              <a:path w="7559967" h="10692003">
                <a:moveTo>
                  <a:pt x="0" y="10692003"/>
                </a:moveTo>
                <a:lnTo>
                  <a:pt x="7559967" y="10692003"/>
                </a:lnTo>
                <a:lnTo>
                  <a:pt x="7559967" y="0"/>
                </a:lnTo>
                <a:lnTo>
                  <a:pt x="0" y="0"/>
                </a:lnTo>
                <a:lnTo>
                  <a:pt x="0" y="10692003"/>
                </a:lnTo>
                <a:close/>
              </a:path>
            </a:pathLst>
          </a:custGeom>
          <a:solidFill>
            <a:srgbClr val="EBE8E6"/>
          </a:solidFill>
        </p:spPr>
        <p:txBody>
          <a:bodyPr wrap="square" lIns="0" tIns="0" rIns="0" bIns="0" rtlCol="0">
            <a:noAutofit/>
          </a:bodyPr>
          <a:lstStyle/>
          <a:p>
            <a:endParaRPr/>
          </a:p>
        </p:txBody>
      </p:sp>
      <p:sp>
        <p:nvSpPr>
          <p:cNvPr id="4" name="object 4"/>
          <p:cNvSpPr/>
          <p:nvPr/>
        </p:nvSpPr>
        <p:spPr>
          <a:xfrm>
            <a:off x="0" y="0"/>
            <a:ext cx="15119985" cy="917955"/>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7559997" y="9427415"/>
            <a:ext cx="7559987" cy="1264587"/>
          </a:xfrm>
          <a:custGeom>
            <a:avLst/>
            <a:gdLst/>
            <a:ahLst/>
            <a:cxnLst/>
            <a:rect l="l" t="t" r="r" b="b"/>
            <a:pathLst>
              <a:path w="7559987" h="1264587">
                <a:moveTo>
                  <a:pt x="0" y="1014489"/>
                </a:moveTo>
                <a:lnTo>
                  <a:pt x="0" y="1264587"/>
                </a:lnTo>
                <a:lnTo>
                  <a:pt x="7559987" y="1264587"/>
                </a:lnTo>
                <a:lnTo>
                  <a:pt x="7559987" y="1017250"/>
                </a:lnTo>
                <a:lnTo>
                  <a:pt x="201239" y="1017250"/>
                </a:lnTo>
                <a:lnTo>
                  <a:pt x="0" y="1014489"/>
                </a:lnTo>
              </a:path>
              <a:path w="7559987" h="1264587">
                <a:moveTo>
                  <a:pt x="7559987" y="0"/>
                </a:moveTo>
                <a:lnTo>
                  <a:pt x="7022189" y="62531"/>
                </a:lnTo>
                <a:lnTo>
                  <a:pt x="6512774" y="127877"/>
                </a:lnTo>
                <a:lnTo>
                  <a:pt x="6292799" y="160734"/>
                </a:lnTo>
                <a:lnTo>
                  <a:pt x="6072824" y="197372"/>
                </a:lnTo>
                <a:lnTo>
                  <a:pt x="5835483" y="240532"/>
                </a:lnTo>
                <a:lnTo>
                  <a:pt x="4623837" y="480508"/>
                </a:lnTo>
                <a:lnTo>
                  <a:pt x="3911039" y="612117"/>
                </a:lnTo>
                <a:lnTo>
                  <a:pt x="3407040" y="696811"/>
                </a:lnTo>
                <a:lnTo>
                  <a:pt x="2890080" y="776346"/>
                </a:lnTo>
                <a:lnTo>
                  <a:pt x="2368800" y="848387"/>
                </a:lnTo>
                <a:lnTo>
                  <a:pt x="1851840" y="910600"/>
                </a:lnTo>
                <a:lnTo>
                  <a:pt x="1597680" y="937292"/>
                </a:lnTo>
                <a:lnTo>
                  <a:pt x="1347840" y="960651"/>
                </a:lnTo>
                <a:lnTo>
                  <a:pt x="1103399" y="980386"/>
                </a:lnTo>
                <a:lnTo>
                  <a:pt x="865439" y="996205"/>
                </a:lnTo>
                <a:lnTo>
                  <a:pt x="635039" y="1007817"/>
                </a:lnTo>
                <a:lnTo>
                  <a:pt x="413279" y="1014929"/>
                </a:lnTo>
                <a:lnTo>
                  <a:pt x="201239" y="1017250"/>
                </a:lnTo>
                <a:lnTo>
                  <a:pt x="7559987" y="1017250"/>
                </a:lnTo>
                <a:lnTo>
                  <a:pt x="7559987" y="0"/>
                </a:lnTo>
              </a:path>
            </a:pathLst>
          </a:custGeom>
          <a:solidFill>
            <a:srgbClr val="3E4D5C"/>
          </a:solidFill>
        </p:spPr>
        <p:txBody>
          <a:bodyPr wrap="square" lIns="0" tIns="0" rIns="0" bIns="0" rtlCol="0">
            <a:noAutofit/>
          </a:bodyPr>
          <a:lstStyle/>
          <a:p>
            <a:endParaRPr/>
          </a:p>
        </p:txBody>
      </p:sp>
      <p:sp>
        <p:nvSpPr>
          <p:cNvPr id="6" name="object 6"/>
          <p:cNvSpPr/>
          <p:nvPr/>
        </p:nvSpPr>
        <p:spPr>
          <a:xfrm>
            <a:off x="0" y="9985172"/>
            <a:ext cx="7559999" cy="706830"/>
          </a:xfrm>
          <a:custGeom>
            <a:avLst/>
            <a:gdLst/>
            <a:ahLst/>
            <a:cxnLst/>
            <a:rect l="l" t="t" r="r" b="b"/>
            <a:pathLst>
              <a:path w="7559999" h="706830">
                <a:moveTo>
                  <a:pt x="1399824" y="0"/>
                </a:moveTo>
                <a:lnTo>
                  <a:pt x="1130850" y="3592"/>
                </a:lnTo>
                <a:lnTo>
                  <a:pt x="862847" y="11856"/>
                </a:lnTo>
                <a:lnTo>
                  <a:pt x="596789" y="25131"/>
                </a:lnTo>
                <a:lnTo>
                  <a:pt x="333647" y="43757"/>
                </a:lnTo>
                <a:lnTo>
                  <a:pt x="74392" y="68075"/>
                </a:lnTo>
                <a:lnTo>
                  <a:pt x="0" y="76950"/>
                </a:lnTo>
                <a:lnTo>
                  <a:pt x="0" y="706830"/>
                </a:lnTo>
                <a:lnTo>
                  <a:pt x="7559999" y="706830"/>
                </a:lnTo>
                <a:lnTo>
                  <a:pt x="7559999" y="456729"/>
                </a:lnTo>
                <a:lnTo>
                  <a:pt x="6459505" y="423683"/>
                </a:lnTo>
                <a:lnTo>
                  <a:pt x="6208777" y="411693"/>
                </a:lnTo>
                <a:lnTo>
                  <a:pt x="5967509" y="396235"/>
                </a:lnTo>
                <a:lnTo>
                  <a:pt x="5847209" y="386808"/>
                </a:lnTo>
                <a:lnTo>
                  <a:pt x="5725419" y="376037"/>
                </a:lnTo>
                <a:lnTo>
                  <a:pt x="5472228" y="349825"/>
                </a:lnTo>
                <a:lnTo>
                  <a:pt x="5197651" y="316326"/>
                </a:lnTo>
                <a:lnTo>
                  <a:pt x="4349519" y="197381"/>
                </a:lnTo>
                <a:lnTo>
                  <a:pt x="3929183" y="146125"/>
                </a:lnTo>
                <a:lnTo>
                  <a:pt x="3469967" y="98584"/>
                </a:lnTo>
                <a:lnTo>
                  <a:pt x="3228209" y="77057"/>
                </a:lnTo>
                <a:lnTo>
                  <a:pt x="2979647" y="57479"/>
                </a:lnTo>
                <a:lnTo>
                  <a:pt x="2725253" y="40191"/>
                </a:lnTo>
                <a:lnTo>
                  <a:pt x="2465999" y="25532"/>
                </a:lnTo>
                <a:lnTo>
                  <a:pt x="2202857" y="13844"/>
                </a:lnTo>
                <a:lnTo>
                  <a:pt x="1936799" y="5465"/>
                </a:lnTo>
                <a:lnTo>
                  <a:pt x="1668798" y="737"/>
                </a:lnTo>
                <a:lnTo>
                  <a:pt x="1399824" y="0"/>
                </a:lnTo>
              </a:path>
            </a:pathLst>
          </a:custGeom>
          <a:solidFill>
            <a:srgbClr val="3E4D5C"/>
          </a:solidFill>
        </p:spPr>
        <p:txBody>
          <a:bodyPr wrap="square" lIns="0" tIns="0" rIns="0" bIns="0" rtlCol="0">
            <a:noAutofit/>
          </a:bodyPr>
          <a:lstStyle/>
          <a:p>
            <a:endParaRPr/>
          </a:p>
        </p:txBody>
      </p:sp>
      <p:sp>
        <p:nvSpPr>
          <p:cNvPr id="7" name="object 7"/>
          <p:cNvSpPr txBox="1"/>
          <p:nvPr/>
        </p:nvSpPr>
        <p:spPr>
          <a:xfrm>
            <a:off x="707299" y="2495766"/>
            <a:ext cx="6355080" cy="631825"/>
          </a:xfrm>
          <a:prstGeom prst="rect">
            <a:avLst/>
          </a:prstGeom>
        </p:spPr>
        <p:txBody>
          <a:bodyPr vert="horz" wrap="square" lIns="0" tIns="0" rIns="0" bIns="0" rtlCol="0">
            <a:noAutofit/>
          </a:bodyPr>
          <a:lstStyle/>
          <a:p>
            <a:pPr marL="12700">
              <a:lnSpc>
                <a:spcPct val="100000"/>
              </a:lnSpc>
            </a:pPr>
            <a:r>
              <a:rPr lang="en-US" sz="4000" b="1">
                <a:solidFill>
                  <a:srgbClr val="E35F2F"/>
                </a:solidFill>
                <a:latin typeface="Arial"/>
                <a:cs typeface="Arial"/>
              </a:rPr>
              <a:t>12. FINAL PROVISIONS</a:t>
            </a:r>
          </a:p>
        </p:txBody>
      </p:sp>
      <p:sp>
        <p:nvSpPr>
          <p:cNvPr id="8" name="object 8"/>
          <p:cNvSpPr txBox="1"/>
          <p:nvPr/>
        </p:nvSpPr>
        <p:spPr>
          <a:xfrm>
            <a:off x="707299" y="3344146"/>
            <a:ext cx="6355080" cy="4145279"/>
          </a:xfrm>
          <a:prstGeom prst="rect">
            <a:avLst/>
          </a:prstGeom>
        </p:spPr>
        <p:txBody>
          <a:bodyPr vert="horz" wrap="square" lIns="0" tIns="0" rIns="0" bIns="0" rtlCol="0">
            <a:noAutofit/>
          </a:bodyPr>
          <a:lstStyle/>
          <a:p>
            <a:pPr marL="12700" marR="1151890">
              <a:lnSpc>
                <a:spcPct val="148800"/>
              </a:lnSpc>
            </a:pPr>
            <a:r>
              <a:rPr lang="en-US" sz="1400">
                <a:solidFill>
                  <a:srgbClr val="3D4B5B"/>
                </a:solidFill>
                <a:latin typeface="Arial"/>
                <a:cs typeface="Arial"/>
              </a:rPr>
              <a:t>Under no circumstances will claims of ignorance of this Code of Ethics and Conduct or current legislation be accepted, as these are basic principles for the development of this institution.</a:t>
            </a:r>
          </a:p>
          <a:p>
            <a:pPr>
              <a:lnSpc>
                <a:spcPts val="1000"/>
              </a:lnSpc>
            </a:pPr>
            <a:endParaRPr sz="1000" dirty="0"/>
          </a:p>
          <a:p>
            <a:pPr>
              <a:lnSpc>
                <a:spcPts val="1400"/>
              </a:lnSpc>
              <a:spcBef>
                <a:spcPts val="99"/>
              </a:spcBef>
            </a:pPr>
            <a:endParaRPr sz="1400" dirty="0"/>
          </a:p>
          <a:p>
            <a:pPr marL="12700" marR="820419" algn="just">
              <a:lnSpc>
                <a:spcPct val="148800"/>
              </a:lnSpc>
            </a:pPr>
            <a:r>
              <a:rPr lang="en-US" sz="1400">
                <a:solidFill>
                  <a:srgbClr val="3D4B5B"/>
                </a:solidFill>
                <a:latin typeface="Arial"/>
                <a:cs typeface="Arial"/>
              </a:rPr>
              <a:t>PLENA ALIMENTOS will provide everyone with free access to this Code of Ethics and Conduct on its institutional website  </a:t>
            </a:r>
            <a:r>
              <a:rPr lang="en-US" sz="1400">
                <a:solidFill>
                  <a:srgbClr val="3D4B5B"/>
                </a:solidFill>
                <a:latin typeface="Arial"/>
                <a:cs typeface="Arial"/>
                <a:hlinkClick r:id="rId3"/>
              </a:rPr>
              <a:t>www.plenaalimentos.com.br </a:t>
            </a:r>
            <a:r>
              <a:rPr lang="en-US" sz="1400">
                <a:solidFill>
                  <a:srgbClr val="3D4B5B"/>
                </a:solidFill>
                <a:latin typeface="Arial"/>
                <a:cs typeface="Arial"/>
              </a:rPr>
              <a:t>under the "Transparency" tab.</a:t>
            </a:r>
          </a:p>
          <a:p>
            <a:pPr>
              <a:lnSpc>
                <a:spcPts val="1000"/>
              </a:lnSpc>
            </a:pPr>
            <a:endParaRPr sz="1000" dirty="0"/>
          </a:p>
          <a:p>
            <a:pPr>
              <a:lnSpc>
                <a:spcPts val="1400"/>
              </a:lnSpc>
              <a:spcBef>
                <a:spcPts val="99"/>
              </a:spcBef>
            </a:pPr>
            <a:endParaRPr sz="1400" dirty="0"/>
          </a:p>
          <a:p>
            <a:pPr marL="12700" marR="264160">
              <a:lnSpc>
                <a:spcPct val="148800"/>
              </a:lnSpc>
            </a:pPr>
            <a:r>
              <a:rPr lang="en-US" sz="1400">
                <a:solidFill>
                  <a:srgbClr val="3D4B5B"/>
                </a:solidFill>
                <a:latin typeface="Arial"/>
                <a:cs typeface="Arial"/>
              </a:rPr>
              <a:t>Any conduct that violates this Code of Ethics must be reported through our reporting channels, as well as irregularities and violations of the rules of moral and ethical conduct, the legislation in force, even if not provided for in this Code of Ethics.</a:t>
            </a:r>
          </a:p>
        </p:txBody>
      </p:sp>
      <p:sp>
        <p:nvSpPr>
          <p:cNvPr id="9" name="object 9"/>
          <p:cNvSpPr txBox="1"/>
          <p:nvPr/>
        </p:nvSpPr>
        <p:spPr>
          <a:xfrm>
            <a:off x="8267355" y="2569649"/>
            <a:ext cx="6020435" cy="4462780"/>
          </a:xfrm>
          <a:prstGeom prst="rect">
            <a:avLst/>
          </a:prstGeom>
        </p:spPr>
        <p:txBody>
          <a:bodyPr vert="horz" wrap="square" lIns="0" tIns="0" rIns="0" bIns="0" rtlCol="0">
            <a:noAutofit/>
          </a:bodyPr>
          <a:lstStyle/>
          <a:p>
            <a:pPr marL="12700" marR="38100">
              <a:lnSpc>
                <a:spcPct val="148800"/>
              </a:lnSpc>
            </a:pPr>
            <a:r>
              <a:rPr lang="en-US" sz="1400">
                <a:solidFill>
                  <a:srgbClr val="3D4B5B"/>
                </a:solidFill>
                <a:latin typeface="Arial"/>
                <a:cs typeface="Arial"/>
              </a:rPr>
              <a:t>We point out that managers and employees must take responsibility for disseminating our values and ethical principles among our customers, suppliers, service providers, public bodies and society as a whole in order to guarantee the application and FULL INTEGRITY of our program.</a:t>
            </a:r>
          </a:p>
          <a:p>
            <a:pPr>
              <a:lnSpc>
                <a:spcPts val="1000"/>
              </a:lnSpc>
            </a:pPr>
            <a:endParaRPr sz="1000" dirty="0"/>
          </a:p>
          <a:p>
            <a:pPr>
              <a:lnSpc>
                <a:spcPts val="1400"/>
              </a:lnSpc>
              <a:spcBef>
                <a:spcPts val="99"/>
              </a:spcBef>
            </a:pPr>
            <a:endParaRPr sz="1400" dirty="0"/>
          </a:p>
          <a:p>
            <a:pPr marL="12700" marR="448945">
              <a:lnSpc>
                <a:spcPct val="148800"/>
              </a:lnSpc>
            </a:pPr>
            <a:r>
              <a:rPr lang="en-US" sz="1400">
                <a:solidFill>
                  <a:srgbClr val="3D4B5B"/>
                </a:solidFill>
                <a:latin typeface="Arial"/>
                <a:cs typeface="Arial"/>
              </a:rPr>
              <a:t>Everyone involved in our processes must be focused on becoming an example in ethics and integrity, ensuring the growth and solidification of the company and society.</a:t>
            </a:r>
          </a:p>
          <a:p>
            <a:pPr>
              <a:lnSpc>
                <a:spcPts val="1000"/>
              </a:lnSpc>
            </a:pPr>
            <a:endParaRPr sz="1000" dirty="0"/>
          </a:p>
          <a:p>
            <a:pPr>
              <a:lnSpc>
                <a:spcPts val="1400"/>
              </a:lnSpc>
              <a:spcBef>
                <a:spcPts val="99"/>
              </a:spcBef>
            </a:pPr>
            <a:endParaRPr sz="1400" dirty="0"/>
          </a:p>
          <a:p>
            <a:pPr marL="12700" marR="12700">
              <a:lnSpc>
                <a:spcPct val="148800"/>
              </a:lnSpc>
            </a:pPr>
            <a:r>
              <a:rPr lang="en-US" sz="1400">
                <a:solidFill>
                  <a:srgbClr val="3D4B5B"/>
                </a:solidFill>
                <a:latin typeface="Arial"/>
                <a:cs typeface="Arial"/>
              </a:rPr>
              <a:t>For all the reasons set out in this Code of Ethics and Conduct, PLENA ALIMENTOS has made a social and institutional commitment to fight corruption until it is completely eradicated from the system, thus promoting social favor and growth.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0FEF7B94-208F-62A0-B944-0259E5289E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3546" y="0"/>
            <a:ext cx="7565908" cy="10693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5119985" cy="10692003"/>
          </a:xfrm>
          <a:custGeom>
            <a:avLst/>
            <a:gdLst/>
            <a:ahLst/>
            <a:cxnLst/>
            <a:rect l="l" t="t" r="r" b="b"/>
            <a:pathLst>
              <a:path w="15119985" h="10692003">
                <a:moveTo>
                  <a:pt x="0" y="10692003"/>
                </a:moveTo>
                <a:lnTo>
                  <a:pt x="15119985" y="10692003"/>
                </a:lnTo>
                <a:lnTo>
                  <a:pt x="15119985" y="0"/>
                </a:lnTo>
                <a:lnTo>
                  <a:pt x="0" y="0"/>
                </a:lnTo>
                <a:lnTo>
                  <a:pt x="0" y="10692003"/>
                </a:lnTo>
                <a:close/>
              </a:path>
            </a:pathLst>
          </a:custGeom>
          <a:solidFill>
            <a:srgbClr val="ECE8E5"/>
          </a:solidFill>
        </p:spPr>
        <p:txBody>
          <a:bodyPr wrap="square" lIns="0" tIns="0" rIns="0" bIns="0" rtlCol="0">
            <a:noAutofit/>
          </a:bodyPr>
          <a:lstStyle/>
          <a:p>
            <a:endParaRPr/>
          </a:p>
        </p:txBody>
      </p:sp>
      <p:sp>
        <p:nvSpPr>
          <p:cNvPr id="3" name="object 3"/>
          <p:cNvSpPr txBox="1"/>
          <p:nvPr/>
        </p:nvSpPr>
        <p:spPr>
          <a:xfrm>
            <a:off x="707299" y="3694452"/>
            <a:ext cx="6119495" cy="5132705"/>
          </a:xfrm>
          <a:prstGeom prst="rect">
            <a:avLst/>
          </a:prstGeom>
        </p:spPr>
        <p:txBody>
          <a:bodyPr vert="horz" wrap="square" lIns="0" tIns="0" rIns="0" bIns="0" rtlCol="0">
            <a:noAutofit/>
          </a:bodyPr>
          <a:lstStyle/>
          <a:p>
            <a:pPr marL="12700" marR="32384">
              <a:lnSpc>
                <a:spcPct val="126200"/>
              </a:lnSpc>
            </a:pPr>
            <a:r>
              <a:rPr lang="en-US" sz="1400">
                <a:solidFill>
                  <a:srgbClr val="3D4B5B"/>
                </a:solidFill>
                <a:latin typeface="Arial"/>
                <a:cs typeface="Arial"/>
              </a:rPr>
              <a:t>PLENA ALIMENTOS presents its Code of Ethics and Conduct, as well as the guidelines for sustainability, labor relations, internal conduct, extra-institutional relations, ethical responsibility and integrity, sustainable commitment, conflict of interest and its new policy for combating and preventing corruption with the implementation of the Plena Integrity Program.</a:t>
            </a:r>
          </a:p>
          <a:p>
            <a:pPr>
              <a:lnSpc>
                <a:spcPts val="1000"/>
              </a:lnSpc>
            </a:pPr>
            <a:endParaRPr sz="1000" dirty="0"/>
          </a:p>
          <a:p>
            <a:pPr>
              <a:lnSpc>
                <a:spcPts val="1100"/>
              </a:lnSpc>
              <a:spcBef>
                <a:spcPts val="20"/>
              </a:spcBef>
            </a:pPr>
            <a:endParaRPr sz="1100" dirty="0"/>
          </a:p>
          <a:p>
            <a:pPr marL="12700" marR="12700">
              <a:lnSpc>
                <a:spcPct val="126200"/>
              </a:lnSpc>
            </a:pPr>
            <a:r>
              <a:rPr lang="en-US" sz="1400">
                <a:solidFill>
                  <a:srgbClr val="3D4B5B"/>
                </a:solidFill>
                <a:latin typeface="Arial"/>
                <a:cs typeface="Arial"/>
              </a:rPr>
              <a:t>With the advent of Law No. 12846/13 and Decree No. 8420/15 (Anti-Corruption Law) and the need to adapt to the global market, PLENA ALIMENTOS developed its anti-corruption program called the Plena Integrity Program.</a:t>
            </a:r>
          </a:p>
          <a:p>
            <a:pPr>
              <a:lnSpc>
                <a:spcPts val="1000"/>
              </a:lnSpc>
            </a:pPr>
            <a:endParaRPr sz="1000" dirty="0"/>
          </a:p>
          <a:p>
            <a:pPr>
              <a:lnSpc>
                <a:spcPts val="1100"/>
              </a:lnSpc>
              <a:spcBef>
                <a:spcPts val="20"/>
              </a:spcBef>
            </a:pPr>
            <a:endParaRPr sz="1100" dirty="0"/>
          </a:p>
          <a:p>
            <a:pPr marL="12700" marR="297815">
              <a:lnSpc>
                <a:spcPct val="126200"/>
              </a:lnSpc>
            </a:pPr>
            <a:r>
              <a:rPr lang="en-US" sz="1400">
                <a:solidFill>
                  <a:srgbClr val="3D4B5B"/>
                </a:solidFill>
                <a:latin typeface="Arial"/>
                <a:cs typeface="Arial"/>
              </a:rPr>
              <a:t>Our main goal is for everyone involved with our company to understand the risks and legal sanctions that corruption entails.</a:t>
            </a:r>
          </a:p>
          <a:p>
            <a:pPr>
              <a:lnSpc>
                <a:spcPts val="1000"/>
              </a:lnSpc>
            </a:pPr>
            <a:endParaRPr sz="1000" dirty="0"/>
          </a:p>
          <a:p>
            <a:pPr>
              <a:lnSpc>
                <a:spcPts val="1100"/>
              </a:lnSpc>
              <a:spcBef>
                <a:spcPts val="20"/>
              </a:spcBef>
            </a:pPr>
            <a:endParaRPr sz="1100" dirty="0"/>
          </a:p>
          <a:p>
            <a:pPr marL="12700" marR="711200">
              <a:lnSpc>
                <a:spcPct val="126200"/>
              </a:lnSpc>
            </a:pPr>
            <a:r>
              <a:rPr lang="en-US" sz="1400">
                <a:solidFill>
                  <a:srgbClr val="3D4B5B"/>
                </a:solidFill>
                <a:latin typeface="Arial"/>
                <a:cs typeface="Arial"/>
              </a:rPr>
              <a:t>PLENA ALIMENTOS repudiates and abhors any kind of public or private corruption.</a:t>
            </a:r>
          </a:p>
        </p:txBody>
      </p:sp>
      <p:sp>
        <p:nvSpPr>
          <p:cNvPr id="4" name="object 4"/>
          <p:cNvSpPr txBox="1"/>
          <p:nvPr/>
        </p:nvSpPr>
        <p:spPr>
          <a:xfrm>
            <a:off x="8267228" y="1682647"/>
            <a:ext cx="6068060" cy="1624965"/>
          </a:xfrm>
          <a:prstGeom prst="rect">
            <a:avLst/>
          </a:prstGeom>
        </p:spPr>
        <p:txBody>
          <a:bodyPr vert="horz" wrap="square" lIns="0" tIns="0" rIns="0" bIns="0" rtlCol="0">
            <a:noAutofit/>
          </a:bodyPr>
          <a:lstStyle/>
          <a:p>
            <a:pPr marL="12700" marR="1852295" indent="0">
              <a:lnSpc>
                <a:spcPct val="103200"/>
              </a:lnSpc>
            </a:pPr>
            <a:r>
              <a:rPr lang="en-US" sz="2100" b="1" dirty="0">
                <a:solidFill>
                  <a:srgbClr val="E36031"/>
                </a:solidFill>
                <a:latin typeface="Arial"/>
                <a:cs typeface="Arial"/>
              </a:rPr>
              <a:t>Compliance, a matter of credibility!</a:t>
            </a:r>
          </a:p>
          <a:p>
            <a:pPr>
              <a:lnSpc>
                <a:spcPts val="750"/>
              </a:lnSpc>
              <a:spcBef>
                <a:spcPts val="10"/>
              </a:spcBef>
            </a:pPr>
            <a:endParaRPr sz="750" dirty="0"/>
          </a:p>
          <a:p>
            <a:pPr>
              <a:lnSpc>
                <a:spcPts val="1000"/>
              </a:lnSpc>
            </a:pPr>
            <a:endParaRPr sz="1000" dirty="0"/>
          </a:p>
          <a:p>
            <a:pPr marL="12700" marR="12700" indent="0">
              <a:lnSpc>
                <a:spcPct val="113100"/>
              </a:lnSpc>
            </a:pPr>
            <a:r>
              <a:rPr lang="en-US" sz="1400" dirty="0">
                <a:solidFill>
                  <a:srgbClr val="3D4B5B"/>
                </a:solidFill>
                <a:latin typeface="Arial"/>
                <a:cs typeface="Arial"/>
              </a:rPr>
              <a:t>By defining an effective control policy, compliance means presenting the company's integrity to the market.</a:t>
            </a:r>
          </a:p>
        </p:txBody>
      </p:sp>
      <p:sp>
        <p:nvSpPr>
          <p:cNvPr id="5" name="object 5"/>
          <p:cNvSpPr txBox="1"/>
          <p:nvPr/>
        </p:nvSpPr>
        <p:spPr>
          <a:xfrm>
            <a:off x="8267228" y="3289300"/>
            <a:ext cx="6135370" cy="6057265"/>
          </a:xfrm>
          <a:prstGeom prst="rect">
            <a:avLst/>
          </a:prstGeom>
        </p:spPr>
        <p:txBody>
          <a:bodyPr vert="horz" wrap="square" lIns="0" tIns="0" rIns="0" bIns="0" rtlCol="0">
            <a:noAutofit/>
          </a:bodyPr>
          <a:lstStyle/>
          <a:p>
            <a:pPr marL="12700" marR="222250">
              <a:lnSpc>
                <a:spcPct val="113100"/>
              </a:lnSpc>
            </a:pPr>
            <a:r>
              <a:rPr lang="en-US" sz="1400" dirty="0">
                <a:solidFill>
                  <a:srgbClr val="3D4B5B"/>
                </a:solidFill>
                <a:latin typeface="Arial"/>
                <a:cs typeface="Arial"/>
              </a:rPr>
              <a:t>When we manage to create rules and guidelines aligned with the management and governance model, based on compliance and process guarantees, we can improve prevention, detection and correction mechanisms that deter the occurrence of ethical deviations and violations of institutional rules.</a:t>
            </a:r>
          </a:p>
          <a:p>
            <a:pPr>
              <a:lnSpc>
                <a:spcPts val="850"/>
              </a:lnSpc>
              <a:spcBef>
                <a:spcPts val="49"/>
              </a:spcBef>
            </a:pPr>
            <a:endParaRPr sz="850" dirty="0"/>
          </a:p>
          <a:p>
            <a:pPr>
              <a:lnSpc>
                <a:spcPts val="1000"/>
              </a:lnSpc>
            </a:pPr>
            <a:endParaRPr sz="1000" dirty="0"/>
          </a:p>
          <a:p>
            <a:pPr marL="12700" marR="469900">
              <a:lnSpc>
                <a:spcPct val="113100"/>
              </a:lnSpc>
            </a:pPr>
            <a:r>
              <a:rPr lang="en-US" sz="1400" dirty="0">
                <a:solidFill>
                  <a:srgbClr val="3D4B5B"/>
                </a:solidFill>
                <a:latin typeface="Arial"/>
                <a:cs typeface="Arial"/>
              </a:rPr>
              <a:t>This policy will cover and be directed at all companies of the PLENA ALIMENTOS group, employees of</a:t>
            </a:r>
          </a:p>
          <a:p>
            <a:pPr marL="12700" marR="12700">
              <a:lnSpc>
                <a:spcPct val="113100"/>
              </a:lnSpc>
            </a:pPr>
            <a:r>
              <a:rPr lang="en-US" sz="1400" dirty="0">
                <a:solidFill>
                  <a:srgbClr val="3D4B5B"/>
                </a:solidFill>
                <a:latin typeface="Arial"/>
                <a:cs typeface="Arial"/>
              </a:rPr>
              <a:t>any hierarchical level, including suppliers, consultants and partners.</a:t>
            </a:r>
          </a:p>
          <a:p>
            <a:pPr>
              <a:lnSpc>
                <a:spcPts val="850"/>
              </a:lnSpc>
              <a:spcBef>
                <a:spcPts val="49"/>
              </a:spcBef>
            </a:pPr>
            <a:endParaRPr sz="850" dirty="0"/>
          </a:p>
          <a:p>
            <a:pPr>
              <a:lnSpc>
                <a:spcPts val="1000"/>
              </a:lnSpc>
            </a:pPr>
            <a:endParaRPr sz="1000" dirty="0"/>
          </a:p>
          <a:p>
            <a:pPr marL="12700" marR="102235">
              <a:lnSpc>
                <a:spcPct val="113100"/>
              </a:lnSpc>
            </a:pPr>
            <a:r>
              <a:rPr lang="en-US" sz="1400" dirty="0">
                <a:solidFill>
                  <a:srgbClr val="3D4B5B"/>
                </a:solidFill>
                <a:latin typeface="Arial"/>
                <a:cs typeface="Arial"/>
              </a:rPr>
              <a:t>Compliance with this policy strengthens transparency, integrity and ethics, with the consequent efficiency of the Group, and also preserves the company's reputation in the market.</a:t>
            </a:r>
          </a:p>
          <a:p>
            <a:pPr>
              <a:lnSpc>
                <a:spcPts val="900"/>
              </a:lnSpc>
              <a:spcBef>
                <a:spcPts val="3"/>
              </a:spcBef>
            </a:pPr>
            <a:endParaRPr sz="900" dirty="0"/>
          </a:p>
          <a:p>
            <a:pPr>
              <a:lnSpc>
                <a:spcPts val="1000"/>
              </a:lnSpc>
            </a:pPr>
            <a:endParaRPr sz="1000" dirty="0"/>
          </a:p>
          <a:p>
            <a:pPr marL="12700" marR="191770" indent="0" algn="just">
              <a:lnSpc>
                <a:spcPct val="113100"/>
              </a:lnSpc>
            </a:pPr>
            <a:r>
              <a:rPr lang="en-US" sz="1400" dirty="0">
                <a:solidFill>
                  <a:srgbClr val="3D4B5B"/>
                </a:solidFill>
                <a:latin typeface="Arial"/>
                <a:cs typeface="Arial"/>
              </a:rPr>
              <a:t>With the support and supervision of the Compliance area, the program's actions will be carried out by the business areas together with the Legal, Planning and Administrative sectors.</a:t>
            </a:r>
          </a:p>
          <a:p>
            <a:pPr>
              <a:lnSpc>
                <a:spcPts val="900"/>
              </a:lnSpc>
              <a:spcBef>
                <a:spcPts val="41"/>
              </a:spcBef>
            </a:pPr>
            <a:endParaRPr sz="900" dirty="0"/>
          </a:p>
          <a:p>
            <a:pPr>
              <a:lnSpc>
                <a:spcPts val="1000"/>
              </a:lnSpc>
            </a:pPr>
            <a:endParaRPr sz="1000" dirty="0"/>
          </a:p>
          <a:p>
            <a:pPr marL="12700" marR="33655" indent="0">
              <a:lnSpc>
                <a:spcPct val="98900"/>
              </a:lnSpc>
            </a:pPr>
            <a:r>
              <a:rPr lang="en-US" sz="1600" dirty="0">
                <a:solidFill>
                  <a:srgbClr val="E36031"/>
                </a:solidFill>
                <a:latin typeface="Arial"/>
                <a:cs typeface="Arial"/>
              </a:rPr>
              <a:t>We have set up a Compliance Board whose main responsibility is to ensure that the Compliance Program is applied throughout the company, providing the necessary support to the business areas so that they act in accordance with laws and regulations and are able to carry out their activities with integrity and ethics.</a:t>
            </a:r>
          </a:p>
        </p:txBody>
      </p:sp>
      <p:sp>
        <p:nvSpPr>
          <p:cNvPr id="6" name="object 6"/>
          <p:cNvSpPr txBox="1"/>
          <p:nvPr/>
        </p:nvSpPr>
        <p:spPr>
          <a:xfrm>
            <a:off x="707299" y="1784963"/>
            <a:ext cx="4293870" cy="949325"/>
          </a:xfrm>
          <a:prstGeom prst="rect">
            <a:avLst/>
          </a:prstGeom>
        </p:spPr>
        <p:txBody>
          <a:bodyPr vert="horz" wrap="square" lIns="0" tIns="0" rIns="0" bIns="0" rtlCol="0">
            <a:noAutofit/>
          </a:bodyPr>
          <a:lstStyle/>
          <a:p>
            <a:pPr marL="12700" marR="12700">
              <a:lnSpc>
                <a:spcPct val="75000"/>
              </a:lnSpc>
            </a:pPr>
            <a:r>
              <a:rPr lang="en-US" sz="4000" b="1">
                <a:solidFill>
                  <a:srgbClr val="E36031"/>
                </a:solidFill>
                <a:latin typeface="Arial"/>
                <a:cs typeface="Arial"/>
              </a:rPr>
              <a:t>INSTITUTIONAL APPLICATION</a:t>
            </a:r>
          </a:p>
        </p:txBody>
      </p:sp>
      <p:sp>
        <p:nvSpPr>
          <p:cNvPr id="7" name="object 7"/>
          <p:cNvSpPr/>
          <p:nvPr/>
        </p:nvSpPr>
        <p:spPr>
          <a:xfrm>
            <a:off x="719999" y="1488297"/>
            <a:ext cx="514604" cy="0"/>
          </a:xfrm>
          <a:custGeom>
            <a:avLst/>
            <a:gdLst/>
            <a:ahLst/>
            <a:cxnLst/>
            <a:rect l="l" t="t" r="r" b="b"/>
            <a:pathLst>
              <a:path w="514604">
                <a:moveTo>
                  <a:pt x="0" y="0"/>
                </a:moveTo>
                <a:lnTo>
                  <a:pt x="514604" y="0"/>
                </a:lnTo>
              </a:path>
            </a:pathLst>
          </a:custGeom>
          <a:ln w="38100">
            <a:solidFill>
              <a:srgbClr val="E36031"/>
            </a:solidFill>
          </a:ln>
        </p:spPr>
        <p:txBody>
          <a:bodyPr wrap="square" lIns="0" tIns="0" rIns="0" bIns="0" rtlCol="0">
            <a:noAutofit/>
          </a:bodyPr>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5119985" cy="10692003"/>
          </a:xfrm>
          <a:custGeom>
            <a:avLst/>
            <a:gdLst/>
            <a:ahLst/>
            <a:cxnLst/>
            <a:rect l="l" t="t" r="r" b="b"/>
            <a:pathLst>
              <a:path w="15119985" h="10692003">
                <a:moveTo>
                  <a:pt x="0" y="10692003"/>
                </a:moveTo>
                <a:lnTo>
                  <a:pt x="15119985" y="10692003"/>
                </a:lnTo>
                <a:lnTo>
                  <a:pt x="15119985" y="0"/>
                </a:lnTo>
                <a:lnTo>
                  <a:pt x="0" y="0"/>
                </a:lnTo>
                <a:lnTo>
                  <a:pt x="0" y="10692003"/>
                </a:lnTo>
                <a:close/>
              </a:path>
            </a:pathLst>
          </a:custGeom>
          <a:solidFill>
            <a:srgbClr val="ECE8E5"/>
          </a:solidFill>
        </p:spPr>
        <p:txBody>
          <a:bodyPr wrap="square" lIns="0" tIns="0" rIns="0" bIns="0" rtlCol="0">
            <a:noAutofit/>
          </a:bodyPr>
          <a:lstStyle/>
          <a:p>
            <a:endParaRPr/>
          </a:p>
        </p:txBody>
      </p:sp>
      <p:sp>
        <p:nvSpPr>
          <p:cNvPr id="3" name="object 3"/>
          <p:cNvSpPr txBox="1"/>
          <p:nvPr/>
        </p:nvSpPr>
        <p:spPr>
          <a:xfrm>
            <a:off x="707299" y="2069603"/>
            <a:ext cx="6105525" cy="7496809"/>
          </a:xfrm>
          <a:prstGeom prst="rect">
            <a:avLst/>
          </a:prstGeom>
        </p:spPr>
        <p:txBody>
          <a:bodyPr vert="horz" wrap="square" lIns="0" tIns="0" rIns="0" bIns="0" rtlCol="0">
            <a:noAutofit/>
          </a:bodyPr>
          <a:lstStyle/>
          <a:p>
            <a:pPr marL="12700" marR="440055">
              <a:lnSpc>
                <a:spcPct val="113100"/>
              </a:lnSpc>
            </a:pPr>
            <a:r>
              <a:rPr lang="en-US" sz="1400">
                <a:solidFill>
                  <a:srgbClr val="E36031"/>
                </a:solidFill>
                <a:latin typeface="Arial"/>
                <a:cs typeface="Arial"/>
              </a:rPr>
              <a:t>PUBLIC AGENT: </a:t>
            </a:r>
            <a:r>
              <a:rPr lang="en-US" sz="1400">
                <a:solidFill>
                  <a:srgbClr val="3D4B5B"/>
                </a:solidFill>
                <a:latin typeface="Arial"/>
                <a:cs typeface="Arial"/>
              </a:rPr>
              <a:t>These are officials and employees of public entities, including politicians and those who provide services directly or indirectly to public companies.</a:t>
            </a:r>
          </a:p>
          <a:p>
            <a:pPr>
              <a:lnSpc>
                <a:spcPts val="850"/>
              </a:lnSpc>
              <a:spcBef>
                <a:spcPts val="49"/>
              </a:spcBef>
            </a:pPr>
            <a:endParaRPr sz="850" dirty="0"/>
          </a:p>
          <a:p>
            <a:pPr>
              <a:lnSpc>
                <a:spcPts val="1000"/>
              </a:lnSpc>
            </a:pPr>
            <a:endParaRPr sz="1000" dirty="0"/>
          </a:p>
          <a:p>
            <a:pPr marL="12700" marR="166370">
              <a:lnSpc>
                <a:spcPct val="113100"/>
              </a:lnSpc>
            </a:pPr>
            <a:r>
              <a:rPr lang="en-US" sz="1400">
                <a:solidFill>
                  <a:srgbClr val="E36031"/>
                </a:solidFill>
                <a:latin typeface="Arial"/>
                <a:cs typeface="Arial"/>
              </a:rPr>
              <a:t>MISAPPROPRIATION: </a:t>
            </a:r>
            <a:r>
              <a:rPr lang="en-US" sz="1400">
                <a:solidFill>
                  <a:srgbClr val="3D4B5B"/>
                </a:solidFill>
                <a:latin typeface="Arial"/>
                <a:cs typeface="Arial"/>
              </a:rPr>
              <a:t>This is when someone takes someone else's property with their consent, but then decides not to return it.</a:t>
            </a:r>
          </a:p>
          <a:p>
            <a:pPr>
              <a:lnSpc>
                <a:spcPts val="850"/>
              </a:lnSpc>
              <a:spcBef>
                <a:spcPts val="49"/>
              </a:spcBef>
            </a:pPr>
            <a:endParaRPr sz="850" dirty="0"/>
          </a:p>
          <a:p>
            <a:pPr>
              <a:lnSpc>
                <a:spcPts val="1000"/>
              </a:lnSpc>
            </a:pPr>
            <a:endParaRPr sz="1000" dirty="0"/>
          </a:p>
          <a:p>
            <a:pPr marL="12700" marR="163830">
              <a:lnSpc>
                <a:spcPct val="113100"/>
              </a:lnSpc>
            </a:pPr>
            <a:r>
              <a:rPr lang="en-US" sz="1400">
                <a:solidFill>
                  <a:srgbClr val="E36031"/>
                </a:solidFill>
                <a:latin typeface="Arial"/>
                <a:cs typeface="Arial"/>
              </a:rPr>
              <a:t>MORAL HARASSMENT: </a:t>
            </a:r>
            <a:r>
              <a:rPr lang="en-US" sz="1400">
                <a:solidFill>
                  <a:srgbClr val="3D4B5B"/>
                </a:solidFill>
                <a:latin typeface="Arial"/>
                <a:cs typeface="Arial"/>
              </a:rPr>
              <a:t>An act that exposes a worker to a humiliating and embarrassing situation during working hours and in the performance of his or her duties.</a:t>
            </a:r>
          </a:p>
          <a:p>
            <a:pPr>
              <a:lnSpc>
                <a:spcPts val="850"/>
              </a:lnSpc>
              <a:spcBef>
                <a:spcPts val="49"/>
              </a:spcBef>
            </a:pPr>
            <a:endParaRPr sz="850" dirty="0"/>
          </a:p>
          <a:p>
            <a:pPr>
              <a:lnSpc>
                <a:spcPts val="1000"/>
              </a:lnSpc>
            </a:pPr>
            <a:endParaRPr sz="1000" dirty="0"/>
          </a:p>
          <a:p>
            <a:pPr marL="12700" marR="45720">
              <a:lnSpc>
                <a:spcPct val="113100"/>
              </a:lnSpc>
            </a:pPr>
            <a:r>
              <a:rPr lang="en-US" sz="1400">
                <a:solidFill>
                  <a:srgbClr val="E36031"/>
                </a:solidFill>
                <a:latin typeface="Arial"/>
                <a:cs typeface="Arial"/>
              </a:rPr>
              <a:t>SEXUAL HARASSMENT: </a:t>
            </a:r>
            <a:r>
              <a:rPr lang="en-US" sz="1400">
                <a:solidFill>
                  <a:srgbClr val="3D4B5B"/>
                </a:solidFill>
                <a:latin typeface="Arial"/>
                <a:cs typeface="Arial"/>
              </a:rPr>
              <a:t>An act in which the superior exposes his or her subordinate, in a coercive manner, to violent means that can be considered threats.</a:t>
            </a:r>
          </a:p>
          <a:p>
            <a:pPr>
              <a:lnSpc>
                <a:spcPts val="850"/>
              </a:lnSpc>
              <a:spcBef>
                <a:spcPts val="49"/>
              </a:spcBef>
            </a:pPr>
            <a:endParaRPr sz="850" dirty="0"/>
          </a:p>
          <a:p>
            <a:pPr>
              <a:lnSpc>
                <a:spcPts val="1000"/>
              </a:lnSpc>
            </a:pPr>
            <a:endParaRPr sz="1000" dirty="0"/>
          </a:p>
          <a:p>
            <a:pPr marL="12700" marR="546735" algn="just">
              <a:lnSpc>
                <a:spcPct val="113100"/>
              </a:lnSpc>
            </a:pPr>
            <a:r>
              <a:rPr lang="en-US" sz="1400">
                <a:solidFill>
                  <a:srgbClr val="E36031"/>
                </a:solidFill>
                <a:latin typeface="Arial"/>
                <a:cs typeface="Arial"/>
              </a:rPr>
              <a:t>CONFLICT OF INTEREST: </a:t>
            </a:r>
            <a:r>
              <a:rPr lang="en-US" sz="1400">
                <a:solidFill>
                  <a:srgbClr val="3D4B5B"/>
                </a:solidFill>
                <a:latin typeface="Arial"/>
                <a:cs typeface="Arial"/>
              </a:rPr>
              <a:t>An act diverging from the company's interests, contrary to its institutional guidelines and its Code of Ethics.</a:t>
            </a:r>
          </a:p>
          <a:p>
            <a:pPr>
              <a:lnSpc>
                <a:spcPts val="850"/>
              </a:lnSpc>
              <a:spcBef>
                <a:spcPts val="49"/>
              </a:spcBef>
            </a:pPr>
            <a:endParaRPr sz="850" dirty="0"/>
          </a:p>
          <a:p>
            <a:pPr>
              <a:lnSpc>
                <a:spcPts val="1000"/>
              </a:lnSpc>
            </a:pPr>
            <a:endParaRPr sz="1000" dirty="0"/>
          </a:p>
          <a:p>
            <a:pPr marL="12700" marR="207645">
              <a:lnSpc>
                <a:spcPct val="113100"/>
              </a:lnSpc>
            </a:pPr>
            <a:r>
              <a:rPr lang="en-US" sz="1400">
                <a:solidFill>
                  <a:srgbClr val="E36031"/>
                </a:solidFill>
                <a:latin typeface="Arial"/>
                <a:cs typeface="Arial"/>
              </a:rPr>
              <a:t>COMPLIANCE: </a:t>
            </a:r>
            <a:r>
              <a:rPr lang="en-US" sz="1400">
                <a:solidFill>
                  <a:srgbClr val="3D4B5B"/>
                </a:solidFill>
                <a:latin typeface="Arial"/>
                <a:cs typeface="Arial"/>
              </a:rPr>
              <a:t>Employees act in accordance with legal guidelines and company policies.</a:t>
            </a:r>
          </a:p>
          <a:p>
            <a:pPr>
              <a:lnSpc>
                <a:spcPts val="850"/>
              </a:lnSpc>
              <a:spcBef>
                <a:spcPts val="49"/>
              </a:spcBef>
            </a:pPr>
            <a:endParaRPr sz="850" dirty="0"/>
          </a:p>
          <a:p>
            <a:pPr>
              <a:lnSpc>
                <a:spcPts val="1000"/>
              </a:lnSpc>
            </a:pPr>
            <a:endParaRPr sz="1000" dirty="0"/>
          </a:p>
          <a:p>
            <a:pPr marL="12700" marR="100330">
              <a:lnSpc>
                <a:spcPct val="113100"/>
              </a:lnSpc>
            </a:pPr>
            <a:r>
              <a:rPr lang="en-US" sz="1400">
                <a:solidFill>
                  <a:srgbClr val="E36031"/>
                </a:solidFill>
                <a:latin typeface="Arial"/>
                <a:cs typeface="Arial"/>
              </a:rPr>
              <a:t>ACTIVE CORRUPTION: </a:t>
            </a:r>
            <a:r>
              <a:rPr lang="en-US" sz="1400">
                <a:solidFill>
                  <a:srgbClr val="3D4B5B"/>
                </a:solidFill>
                <a:latin typeface="Arial"/>
                <a:cs typeface="Arial"/>
              </a:rPr>
              <a:t>An act committed by a private individual. It consists of the act of offering an advantage or any kind of benefit or satisfaction of desire to a civil servant in order to determine that he or she performs, omits or delays a competent act of his or her function.</a:t>
            </a:r>
          </a:p>
          <a:p>
            <a:pPr>
              <a:lnSpc>
                <a:spcPts val="850"/>
              </a:lnSpc>
              <a:spcBef>
                <a:spcPts val="49"/>
              </a:spcBef>
            </a:pPr>
            <a:endParaRPr sz="850" dirty="0"/>
          </a:p>
          <a:p>
            <a:pPr>
              <a:lnSpc>
                <a:spcPts val="1000"/>
              </a:lnSpc>
            </a:pPr>
            <a:endParaRPr sz="1000" dirty="0"/>
          </a:p>
          <a:p>
            <a:pPr marL="12700" marR="12700">
              <a:lnSpc>
                <a:spcPct val="113100"/>
              </a:lnSpc>
            </a:pPr>
            <a:r>
              <a:rPr lang="en-US" sz="1400">
                <a:solidFill>
                  <a:srgbClr val="E36031"/>
                </a:solidFill>
                <a:latin typeface="Arial"/>
                <a:cs typeface="Arial"/>
              </a:rPr>
              <a:t>PASSIVE CORRUPTION: </a:t>
            </a:r>
            <a:r>
              <a:rPr lang="en-US" sz="1400">
                <a:solidFill>
                  <a:srgbClr val="3D4B5B"/>
                </a:solidFill>
                <a:latin typeface="Arial"/>
                <a:cs typeface="Arial"/>
              </a:rPr>
              <a:t>Act committed by a civil servant. Anyone who directly or indirectly requests or receives undue advantages or accepts any kind of advantage or promise of such.</a:t>
            </a:r>
          </a:p>
        </p:txBody>
      </p:sp>
      <p:sp>
        <p:nvSpPr>
          <p:cNvPr id="4" name="object 4"/>
          <p:cNvSpPr/>
          <p:nvPr/>
        </p:nvSpPr>
        <p:spPr>
          <a:xfrm>
            <a:off x="719999" y="1231900"/>
            <a:ext cx="514604" cy="0"/>
          </a:xfrm>
          <a:custGeom>
            <a:avLst/>
            <a:gdLst/>
            <a:ahLst/>
            <a:cxnLst/>
            <a:rect l="l" t="t" r="r" b="b"/>
            <a:pathLst>
              <a:path w="514604">
                <a:moveTo>
                  <a:pt x="0" y="0"/>
                </a:moveTo>
                <a:lnTo>
                  <a:pt x="514604" y="0"/>
                </a:lnTo>
              </a:path>
            </a:pathLst>
          </a:custGeom>
          <a:ln w="38100">
            <a:solidFill>
              <a:srgbClr val="E36031"/>
            </a:solidFill>
          </a:ln>
        </p:spPr>
        <p:txBody>
          <a:bodyPr wrap="square" lIns="0" tIns="0" rIns="0" bIns="0" rtlCol="0">
            <a:noAutofit/>
          </a:bodyPr>
          <a:lstStyle/>
          <a:p>
            <a:endParaRPr/>
          </a:p>
        </p:txBody>
      </p:sp>
      <p:sp>
        <p:nvSpPr>
          <p:cNvPr id="5" name="object 5"/>
          <p:cNvSpPr txBox="1"/>
          <p:nvPr/>
        </p:nvSpPr>
        <p:spPr>
          <a:xfrm>
            <a:off x="707298" y="719799"/>
            <a:ext cx="3267801" cy="1000125"/>
          </a:xfrm>
          <a:prstGeom prst="rect">
            <a:avLst/>
          </a:prstGeom>
        </p:spPr>
        <p:txBody>
          <a:bodyPr vert="horz" wrap="square" lIns="0" tIns="0" rIns="0" bIns="0" rtlCol="0">
            <a:noAutofit/>
          </a:bodyPr>
          <a:lstStyle/>
          <a:p>
            <a:pPr marL="12700" marR="12700">
              <a:lnSpc>
                <a:spcPct val="79200"/>
              </a:lnSpc>
            </a:pPr>
            <a:r>
              <a:rPr lang="en-US" sz="4000" b="1" dirty="0">
                <a:solidFill>
                  <a:srgbClr val="E36031"/>
                </a:solidFill>
                <a:latin typeface="Arial"/>
                <a:cs typeface="Arial"/>
              </a:rPr>
              <a:t>KEYWORDS</a:t>
            </a:r>
          </a:p>
        </p:txBody>
      </p:sp>
      <p:sp>
        <p:nvSpPr>
          <p:cNvPr id="6" name="object 6"/>
          <p:cNvSpPr txBox="1"/>
          <p:nvPr/>
        </p:nvSpPr>
        <p:spPr>
          <a:xfrm>
            <a:off x="8267300" y="2069603"/>
            <a:ext cx="6054090" cy="7738109"/>
          </a:xfrm>
          <a:prstGeom prst="rect">
            <a:avLst/>
          </a:prstGeom>
        </p:spPr>
        <p:txBody>
          <a:bodyPr vert="horz" wrap="square" lIns="0" tIns="0" rIns="0" bIns="0" rtlCol="0">
            <a:noAutofit/>
          </a:bodyPr>
          <a:lstStyle/>
          <a:p>
            <a:pPr marL="12700" marR="790575">
              <a:lnSpc>
                <a:spcPct val="113100"/>
              </a:lnSpc>
            </a:pPr>
            <a:r>
              <a:rPr lang="en-US" sz="1400">
                <a:solidFill>
                  <a:srgbClr val="E36031"/>
                </a:solidFill>
                <a:latin typeface="Arial"/>
                <a:cs typeface="Arial"/>
              </a:rPr>
              <a:t>CORRUPTION: </a:t>
            </a:r>
            <a:r>
              <a:rPr lang="en-US" sz="1400">
                <a:solidFill>
                  <a:srgbClr val="3D4B5B"/>
                </a:solidFill>
                <a:latin typeface="Arial"/>
                <a:cs typeface="Arial"/>
              </a:rPr>
              <a:t>The act or effect of corrupting someone in order to obtain advantages of any kind.</a:t>
            </a:r>
          </a:p>
          <a:p>
            <a:pPr>
              <a:lnSpc>
                <a:spcPts val="850"/>
              </a:lnSpc>
              <a:spcBef>
                <a:spcPts val="49"/>
              </a:spcBef>
            </a:pPr>
            <a:endParaRPr sz="850" dirty="0"/>
          </a:p>
          <a:p>
            <a:pPr>
              <a:lnSpc>
                <a:spcPts val="1000"/>
              </a:lnSpc>
            </a:pPr>
            <a:endParaRPr sz="1000" dirty="0"/>
          </a:p>
          <a:p>
            <a:pPr marL="12700" marR="505459">
              <a:lnSpc>
                <a:spcPct val="113100"/>
              </a:lnSpc>
            </a:pPr>
            <a:r>
              <a:rPr lang="en-US" sz="1400">
                <a:solidFill>
                  <a:srgbClr val="E36031"/>
                </a:solidFill>
                <a:latin typeface="Arial"/>
                <a:cs typeface="Arial"/>
              </a:rPr>
              <a:t>DISCRIMINATION: </a:t>
            </a:r>
            <a:r>
              <a:rPr lang="en-US" sz="1400">
                <a:solidFill>
                  <a:srgbClr val="3D4B5B"/>
                </a:solidFill>
                <a:latin typeface="Arial"/>
                <a:cs typeface="Arial"/>
              </a:rPr>
              <a:t>Creating or differentiating in the interest of harming others because of their religion, sexual orientation, ethnicity, social or political background, etc.</a:t>
            </a:r>
          </a:p>
          <a:p>
            <a:pPr>
              <a:lnSpc>
                <a:spcPts val="850"/>
              </a:lnSpc>
              <a:spcBef>
                <a:spcPts val="49"/>
              </a:spcBef>
            </a:pPr>
            <a:endParaRPr sz="850" dirty="0"/>
          </a:p>
          <a:p>
            <a:pPr>
              <a:lnSpc>
                <a:spcPts val="1000"/>
              </a:lnSpc>
            </a:pPr>
            <a:endParaRPr sz="1000" dirty="0"/>
          </a:p>
          <a:p>
            <a:pPr marL="12700" marR="372745">
              <a:lnSpc>
                <a:spcPct val="113100"/>
              </a:lnSpc>
            </a:pPr>
            <a:r>
              <a:rPr lang="en-US" sz="1400">
                <a:solidFill>
                  <a:srgbClr val="E36031"/>
                </a:solidFill>
                <a:latin typeface="Arial"/>
                <a:cs typeface="Arial"/>
              </a:rPr>
              <a:t>ETHICS: </a:t>
            </a:r>
            <a:r>
              <a:rPr lang="en-US" sz="1400">
                <a:solidFill>
                  <a:srgbClr val="3D4B5B"/>
                </a:solidFill>
                <a:latin typeface="Arial"/>
                <a:cs typeface="Arial"/>
              </a:rPr>
              <a:t>These are the precepts of values and morals that define the set of rules that will guide the company's actions.</a:t>
            </a:r>
          </a:p>
          <a:p>
            <a:pPr>
              <a:lnSpc>
                <a:spcPts val="850"/>
              </a:lnSpc>
              <a:spcBef>
                <a:spcPts val="49"/>
              </a:spcBef>
            </a:pPr>
            <a:endParaRPr sz="850" dirty="0"/>
          </a:p>
          <a:p>
            <a:pPr>
              <a:lnSpc>
                <a:spcPts val="1000"/>
              </a:lnSpc>
            </a:pPr>
            <a:endParaRPr sz="1000" dirty="0"/>
          </a:p>
          <a:p>
            <a:pPr marL="12700" marR="12700">
              <a:lnSpc>
                <a:spcPct val="113100"/>
              </a:lnSpc>
            </a:pPr>
            <a:r>
              <a:rPr lang="en-US" sz="1400">
                <a:solidFill>
                  <a:srgbClr val="E36031"/>
                </a:solidFill>
                <a:latin typeface="Arial"/>
                <a:cs typeface="Arial"/>
              </a:rPr>
              <a:t>EXTORTION: </a:t>
            </a:r>
            <a:r>
              <a:rPr lang="en-US" sz="1400">
                <a:solidFill>
                  <a:srgbClr val="3D4B5B"/>
                </a:solidFill>
                <a:latin typeface="Arial"/>
                <a:cs typeface="Arial"/>
              </a:rPr>
              <a:t>Requesting an undue advantage through blackmail or other means.</a:t>
            </a:r>
          </a:p>
          <a:p>
            <a:pPr>
              <a:lnSpc>
                <a:spcPts val="850"/>
              </a:lnSpc>
              <a:spcBef>
                <a:spcPts val="49"/>
              </a:spcBef>
            </a:pPr>
            <a:endParaRPr sz="850" dirty="0"/>
          </a:p>
          <a:p>
            <a:pPr>
              <a:lnSpc>
                <a:spcPts val="1000"/>
              </a:lnSpc>
            </a:pPr>
            <a:endParaRPr sz="1000" dirty="0"/>
          </a:p>
          <a:p>
            <a:pPr marL="12700" marR="118745">
              <a:lnSpc>
                <a:spcPct val="113100"/>
              </a:lnSpc>
            </a:pPr>
            <a:r>
              <a:rPr lang="en-US" sz="1400">
                <a:solidFill>
                  <a:srgbClr val="E36031"/>
                </a:solidFill>
                <a:latin typeface="Arial"/>
                <a:cs typeface="Arial"/>
              </a:rPr>
              <a:t>FRAUD: </a:t>
            </a:r>
            <a:r>
              <a:rPr lang="en-US" sz="1400">
                <a:solidFill>
                  <a:srgbClr val="3D4B5B"/>
                </a:solidFill>
                <a:latin typeface="Arial"/>
                <a:cs typeface="Arial"/>
              </a:rPr>
              <a:t>Dishonest behavior with the intention of deceiving someone, not fulfilling an obligation or duty.</a:t>
            </a:r>
          </a:p>
          <a:p>
            <a:pPr>
              <a:lnSpc>
                <a:spcPts val="850"/>
              </a:lnSpc>
              <a:spcBef>
                <a:spcPts val="49"/>
              </a:spcBef>
            </a:pPr>
            <a:endParaRPr sz="850" dirty="0"/>
          </a:p>
          <a:p>
            <a:pPr>
              <a:lnSpc>
                <a:spcPts val="1000"/>
              </a:lnSpc>
            </a:pPr>
            <a:endParaRPr sz="1000" dirty="0"/>
          </a:p>
          <a:p>
            <a:pPr marL="12700" marR="144780">
              <a:lnSpc>
                <a:spcPct val="113100"/>
              </a:lnSpc>
            </a:pPr>
            <a:r>
              <a:rPr lang="en-US" sz="1400">
                <a:solidFill>
                  <a:srgbClr val="E36031"/>
                </a:solidFill>
                <a:latin typeface="Arial"/>
                <a:cs typeface="Arial"/>
              </a:rPr>
              <a:t>INTEGRITY: </a:t>
            </a:r>
            <a:r>
              <a:rPr lang="en-US" sz="1400">
                <a:solidFill>
                  <a:srgbClr val="3D4B5B"/>
                </a:solidFill>
                <a:latin typeface="Arial"/>
                <a:cs typeface="Arial"/>
              </a:rPr>
              <a:t>He who is not corrupted, who acts in accordance with laws and rules.</a:t>
            </a:r>
          </a:p>
          <a:p>
            <a:pPr>
              <a:lnSpc>
                <a:spcPts val="850"/>
              </a:lnSpc>
              <a:spcBef>
                <a:spcPts val="49"/>
              </a:spcBef>
            </a:pPr>
            <a:endParaRPr sz="850" dirty="0"/>
          </a:p>
          <a:p>
            <a:pPr>
              <a:lnSpc>
                <a:spcPts val="1000"/>
              </a:lnSpc>
            </a:pPr>
            <a:endParaRPr sz="1000" dirty="0"/>
          </a:p>
          <a:p>
            <a:pPr marL="12700" marR="64769">
              <a:lnSpc>
                <a:spcPct val="113100"/>
              </a:lnSpc>
            </a:pPr>
            <a:r>
              <a:rPr lang="en-US" sz="1400">
                <a:solidFill>
                  <a:srgbClr val="E36031"/>
                </a:solidFill>
                <a:latin typeface="Arial"/>
                <a:cs typeface="Arial"/>
              </a:rPr>
              <a:t>MONEY LAUNDERING: </a:t>
            </a:r>
            <a:r>
              <a:rPr lang="en-US" sz="1400">
                <a:solidFill>
                  <a:srgbClr val="3D4B5B"/>
                </a:solidFill>
                <a:latin typeface="Arial"/>
                <a:cs typeface="Arial"/>
              </a:rPr>
              <a:t>These are economic and financial practices designed to hide the unlawful origin of financial assets or property.</a:t>
            </a:r>
          </a:p>
          <a:p>
            <a:pPr>
              <a:lnSpc>
                <a:spcPts val="850"/>
              </a:lnSpc>
              <a:spcBef>
                <a:spcPts val="49"/>
              </a:spcBef>
            </a:pPr>
            <a:endParaRPr sz="850" dirty="0"/>
          </a:p>
          <a:p>
            <a:pPr>
              <a:lnSpc>
                <a:spcPts val="1000"/>
              </a:lnSpc>
            </a:pPr>
            <a:endParaRPr sz="1000" dirty="0"/>
          </a:p>
          <a:p>
            <a:pPr marL="12700" marR="534670">
              <a:lnSpc>
                <a:spcPct val="113100"/>
              </a:lnSpc>
            </a:pPr>
            <a:r>
              <a:rPr lang="en-US" sz="1400">
                <a:solidFill>
                  <a:srgbClr val="E36031"/>
                </a:solidFill>
                <a:latin typeface="Arial"/>
                <a:cs typeface="Arial"/>
              </a:rPr>
              <a:t>NEPOTISM: </a:t>
            </a:r>
            <a:r>
              <a:rPr lang="en-US" sz="1400">
                <a:solidFill>
                  <a:srgbClr val="3D4B5B"/>
                </a:solidFill>
                <a:latin typeface="Arial"/>
                <a:cs typeface="Arial"/>
              </a:rPr>
              <a:t>Favoring a family member in a work or employment relationship, not because they deserve it, but because they are related.</a:t>
            </a:r>
          </a:p>
          <a:p>
            <a:pPr>
              <a:lnSpc>
                <a:spcPts val="850"/>
              </a:lnSpc>
              <a:spcBef>
                <a:spcPts val="49"/>
              </a:spcBef>
            </a:pPr>
            <a:endParaRPr sz="850" dirty="0"/>
          </a:p>
          <a:p>
            <a:pPr>
              <a:lnSpc>
                <a:spcPts val="1000"/>
              </a:lnSpc>
            </a:pPr>
            <a:endParaRPr sz="1000" dirty="0"/>
          </a:p>
          <a:p>
            <a:pPr marL="12700" marR="382270">
              <a:lnSpc>
                <a:spcPct val="113100"/>
              </a:lnSpc>
            </a:pPr>
            <a:r>
              <a:rPr lang="en-US" sz="1400">
                <a:solidFill>
                  <a:srgbClr val="E36031"/>
                </a:solidFill>
                <a:latin typeface="Arial"/>
                <a:cs typeface="Arial"/>
              </a:rPr>
              <a:t>BRIBE: </a:t>
            </a:r>
            <a:r>
              <a:rPr lang="en-US" sz="1400">
                <a:solidFill>
                  <a:srgbClr val="3D4B5B"/>
                </a:solidFill>
                <a:latin typeface="Arial"/>
                <a:cs typeface="Arial"/>
              </a:rPr>
              <a:t>The act of secretly paying or receiving services or information from someone.</a:t>
            </a:r>
          </a:p>
          <a:p>
            <a:pPr>
              <a:lnSpc>
                <a:spcPts val="850"/>
              </a:lnSpc>
              <a:spcBef>
                <a:spcPts val="49"/>
              </a:spcBef>
            </a:pPr>
            <a:endParaRPr sz="850" dirty="0"/>
          </a:p>
          <a:p>
            <a:pPr>
              <a:lnSpc>
                <a:spcPts val="1000"/>
              </a:lnSpc>
            </a:pPr>
            <a:endParaRPr sz="1000" dirty="0"/>
          </a:p>
          <a:p>
            <a:pPr marL="12700" marR="670560">
              <a:lnSpc>
                <a:spcPct val="113100"/>
              </a:lnSpc>
            </a:pPr>
            <a:r>
              <a:rPr lang="en-US" sz="1400">
                <a:solidFill>
                  <a:srgbClr val="E36031"/>
                </a:solidFill>
                <a:latin typeface="Arial"/>
                <a:cs typeface="Arial"/>
              </a:rPr>
              <a:t>HUSH MONEY: </a:t>
            </a:r>
            <a:r>
              <a:rPr lang="en-US" sz="1400">
                <a:solidFill>
                  <a:srgbClr val="3D4B5B"/>
                </a:solidFill>
                <a:latin typeface="Arial"/>
                <a:cs typeface="Arial"/>
              </a:rPr>
              <a:t>It's the offering of money, goods or services to another in exchange for an advantage.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8905760" cy="8479993"/>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8886725" y="0"/>
            <a:ext cx="6233259" cy="10692003"/>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0" y="8460970"/>
            <a:ext cx="8905760" cy="2231032"/>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0" y="9272246"/>
            <a:ext cx="15119985" cy="1419756"/>
          </a:xfrm>
          <a:custGeom>
            <a:avLst/>
            <a:gdLst/>
            <a:ahLst/>
            <a:cxnLst/>
            <a:rect l="l" t="t" r="r" b="b"/>
            <a:pathLst>
              <a:path w="15119985" h="1419756">
                <a:moveTo>
                  <a:pt x="0" y="715280"/>
                </a:moveTo>
                <a:lnTo>
                  <a:pt x="0" y="1419756"/>
                </a:lnTo>
                <a:lnTo>
                  <a:pt x="15119985" y="1419756"/>
                </a:lnTo>
                <a:lnTo>
                  <a:pt x="15119985" y="1167948"/>
                </a:lnTo>
                <a:lnTo>
                  <a:pt x="8158501" y="1167948"/>
                </a:lnTo>
                <a:lnTo>
                  <a:pt x="7952770" y="1167904"/>
                </a:lnTo>
                <a:lnTo>
                  <a:pt x="7732513" y="1161872"/>
                </a:lnTo>
                <a:lnTo>
                  <a:pt x="7493733" y="1149910"/>
                </a:lnTo>
                <a:lnTo>
                  <a:pt x="7232436" y="1132079"/>
                </a:lnTo>
                <a:lnTo>
                  <a:pt x="6944624" y="1108437"/>
                </a:lnTo>
                <a:lnTo>
                  <a:pt x="4967994" y="905149"/>
                </a:lnTo>
                <a:lnTo>
                  <a:pt x="479805" y="741561"/>
                </a:lnTo>
                <a:lnTo>
                  <a:pt x="86614" y="721436"/>
                </a:lnTo>
                <a:lnTo>
                  <a:pt x="0" y="715280"/>
                </a:lnTo>
              </a:path>
              <a:path w="15119985" h="1419756">
                <a:moveTo>
                  <a:pt x="15119985" y="0"/>
                </a:moveTo>
                <a:lnTo>
                  <a:pt x="14885997" y="33495"/>
                </a:lnTo>
                <a:lnTo>
                  <a:pt x="14375805" y="114181"/>
                </a:lnTo>
                <a:lnTo>
                  <a:pt x="10296000" y="825939"/>
                </a:lnTo>
                <a:lnTo>
                  <a:pt x="9527554" y="995581"/>
                </a:lnTo>
                <a:lnTo>
                  <a:pt x="9311617" y="1039122"/>
                </a:lnTo>
                <a:lnTo>
                  <a:pt x="9109126" y="1076258"/>
                </a:lnTo>
                <a:lnTo>
                  <a:pt x="8916085" y="1107048"/>
                </a:lnTo>
                <a:lnTo>
                  <a:pt x="8728498" y="1131553"/>
                </a:lnTo>
                <a:lnTo>
                  <a:pt x="8542369" y="1149832"/>
                </a:lnTo>
                <a:lnTo>
                  <a:pt x="8353702" y="1161944"/>
                </a:lnTo>
                <a:lnTo>
                  <a:pt x="8158501" y="1167948"/>
                </a:lnTo>
                <a:lnTo>
                  <a:pt x="15119985" y="1167948"/>
                </a:lnTo>
                <a:lnTo>
                  <a:pt x="15119985" y="0"/>
                </a:lnTo>
              </a:path>
            </a:pathLst>
          </a:custGeom>
          <a:solidFill>
            <a:srgbClr val="EDE9E4"/>
          </a:solidFill>
        </p:spPr>
        <p:txBody>
          <a:bodyPr wrap="square" lIns="0" tIns="0" rIns="0" bIns="0" rtlCol="0">
            <a:noAutofit/>
          </a:bodyPr>
          <a:lstStyle/>
          <a:p>
            <a:endParaRPr/>
          </a:p>
        </p:txBody>
      </p:sp>
      <p:sp>
        <p:nvSpPr>
          <p:cNvPr id="6" name="object 6"/>
          <p:cNvSpPr/>
          <p:nvPr/>
        </p:nvSpPr>
        <p:spPr>
          <a:xfrm>
            <a:off x="0" y="9799080"/>
            <a:ext cx="5003999" cy="548828"/>
          </a:xfrm>
          <a:custGeom>
            <a:avLst/>
            <a:gdLst/>
            <a:ahLst/>
            <a:cxnLst/>
            <a:rect l="l" t="t" r="r" b="b"/>
            <a:pathLst>
              <a:path w="5003999" h="548828">
                <a:moveTo>
                  <a:pt x="2414924" y="0"/>
                </a:moveTo>
                <a:lnTo>
                  <a:pt x="2169645" y="2602"/>
                </a:lnTo>
                <a:lnTo>
                  <a:pt x="1903468" y="11102"/>
                </a:lnTo>
                <a:lnTo>
                  <a:pt x="1611952" y="25369"/>
                </a:lnTo>
                <a:lnTo>
                  <a:pt x="1290654" y="45274"/>
                </a:lnTo>
                <a:lnTo>
                  <a:pt x="0" y="146318"/>
                </a:lnTo>
                <a:lnTo>
                  <a:pt x="0" y="547825"/>
                </a:lnTo>
                <a:lnTo>
                  <a:pt x="269998" y="548828"/>
                </a:lnTo>
                <a:lnTo>
                  <a:pt x="5003999" y="397621"/>
                </a:lnTo>
                <a:lnTo>
                  <a:pt x="4157811" y="207013"/>
                </a:lnTo>
                <a:lnTo>
                  <a:pt x="3919821" y="157776"/>
                </a:lnTo>
                <a:lnTo>
                  <a:pt x="3696466" y="115472"/>
                </a:lnTo>
                <a:lnTo>
                  <a:pt x="3483303" y="79973"/>
                </a:lnTo>
                <a:lnTo>
                  <a:pt x="3275891" y="51148"/>
                </a:lnTo>
                <a:lnTo>
                  <a:pt x="3069789" y="28867"/>
                </a:lnTo>
                <a:lnTo>
                  <a:pt x="2860554" y="13002"/>
                </a:lnTo>
                <a:lnTo>
                  <a:pt x="2643747" y="3423"/>
                </a:lnTo>
                <a:lnTo>
                  <a:pt x="2414924" y="0"/>
                </a:lnTo>
                <a:close/>
              </a:path>
            </a:pathLst>
          </a:custGeom>
          <a:solidFill>
            <a:srgbClr val="EDE9E4"/>
          </a:solidFill>
        </p:spPr>
        <p:txBody>
          <a:bodyPr wrap="square" lIns="0" tIns="0" rIns="0" bIns="0" rtlCol="0">
            <a:noAutofit/>
          </a:bodyPr>
          <a:lstStyle/>
          <a:p>
            <a:endParaRPr/>
          </a:p>
        </p:txBody>
      </p:sp>
      <p:sp>
        <p:nvSpPr>
          <p:cNvPr id="7" name="object 7"/>
          <p:cNvSpPr txBox="1"/>
          <p:nvPr/>
        </p:nvSpPr>
        <p:spPr>
          <a:xfrm>
            <a:off x="870399" y="4330296"/>
            <a:ext cx="4852035" cy="4117340"/>
          </a:xfrm>
          <a:prstGeom prst="rect">
            <a:avLst/>
          </a:prstGeom>
        </p:spPr>
        <p:txBody>
          <a:bodyPr vert="horz" wrap="square" lIns="0" tIns="0" rIns="0" bIns="0" rtlCol="0">
            <a:noAutofit/>
          </a:bodyPr>
          <a:lstStyle/>
          <a:p>
            <a:pPr marL="363855" indent="-351790">
              <a:lnSpc>
                <a:spcPct val="100000"/>
              </a:lnSpc>
              <a:buClr>
                <a:srgbClr val="E36031"/>
              </a:buClr>
              <a:buFont typeface="Arial"/>
              <a:buAutoNum type="arabicPeriod"/>
              <a:tabLst>
                <a:tab pos="307975" algn="l"/>
              </a:tabLst>
            </a:pPr>
            <a:r>
              <a:rPr lang="en-US" sz="2200">
                <a:solidFill>
                  <a:srgbClr val="FFFFFF"/>
                </a:solidFill>
                <a:latin typeface="Arial"/>
                <a:cs typeface="Arial"/>
              </a:rPr>
              <a:t>ETHICAL GUIDELINES</a:t>
            </a:r>
          </a:p>
          <a:p>
            <a:pPr>
              <a:lnSpc>
                <a:spcPts val="1000"/>
              </a:lnSpc>
              <a:buClr>
                <a:srgbClr val="E36031"/>
              </a:buClr>
              <a:buFont typeface="Arial"/>
              <a:buAutoNum type="arabicPeriod"/>
            </a:pPr>
            <a:endParaRPr sz="1000" dirty="0"/>
          </a:p>
          <a:p>
            <a:pPr>
              <a:lnSpc>
                <a:spcPts val="1000"/>
              </a:lnSpc>
              <a:buClr>
                <a:srgbClr val="E36031"/>
              </a:buClr>
              <a:buFont typeface="Arial"/>
              <a:buAutoNum type="arabicPeriod"/>
            </a:pPr>
            <a:endParaRPr sz="1000" dirty="0"/>
          </a:p>
          <a:p>
            <a:pPr>
              <a:lnSpc>
                <a:spcPts val="1200"/>
              </a:lnSpc>
              <a:spcBef>
                <a:spcPts val="80"/>
              </a:spcBef>
              <a:buClr>
                <a:srgbClr val="E36031"/>
              </a:buClr>
              <a:buFont typeface="Arial"/>
              <a:buAutoNum type="arabicPeriod"/>
            </a:pPr>
            <a:endParaRPr sz="1200" dirty="0"/>
          </a:p>
          <a:p>
            <a:pPr marL="349250" indent="-337185">
              <a:lnSpc>
                <a:spcPct val="100000"/>
              </a:lnSpc>
              <a:buClr>
                <a:srgbClr val="E36031"/>
              </a:buClr>
              <a:buFont typeface="Arial"/>
              <a:buAutoNum type="arabicPeriod"/>
              <a:tabLst>
                <a:tab pos="349250" algn="l"/>
              </a:tabLst>
            </a:pPr>
            <a:r>
              <a:rPr lang="en-US" sz="2200">
                <a:solidFill>
                  <a:srgbClr val="FFFFFF"/>
                </a:solidFill>
                <a:latin typeface="Arial"/>
                <a:cs typeface="Arial"/>
              </a:rPr>
              <a:t>ANTI-CORRUPTION</a:t>
            </a:r>
          </a:p>
          <a:p>
            <a:pPr>
              <a:lnSpc>
                <a:spcPts val="1000"/>
              </a:lnSpc>
              <a:buClr>
                <a:srgbClr val="E36031"/>
              </a:buClr>
              <a:buFont typeface="Arial"/>
              <a:buAutoNum type="arabicPeriod"/>
            </a:pPr>
            <a:endParaRPr sz="1000" dirty="0"/>
          </a:p>
          <a:p>
            <a:pPr>
              <a:lnSpc>
                <a:spcPts val="1000"/>
              </a:lnSpc>
              <a:buClr>
                <a:srgbClr val="E36031"/>
              </a:buClr>
              <a:buFont typeface="Arial"/>
              <a:buAutoNum type="arabicPeriod"/>
            </a:pPr>
            <a:endParaRPr sz="1000" dirty="0"/>
          </a:p>
          <a:p>
            <a:pPr>
              <a:lnSpc>
                <a:spcPts val="1200"/>
              </a:lnSpc>
              <a:spcBef>
                <a:spcPts val="80"/>
              </a:spcBef>
              <a:buClr>
                <a:srgbClr val="E36031"/>
              </a:buClr>
              <a:buFont typeface="Arial"/>
              <a:buAutoNum type="arabicPeriod"/>
            </a:pPr>
            <a:endParaRPr sz="1200" dirty="0"/>
          </a:p>
          <a:p>
            <a:pPr marL="343535" indent="-331470">
              <a:lnSpc>
                <a:spcPct val="100000"/>
              </a:lnSpc>
              <a:buClr>
                <a:srgbClr val="E36031"/>
              </a:buClr>
              <a:buFont typeface="Arial"/>
              <a:buAutoNum type="arabicPeriod"/>
              <a:tabLst>
                <a:tab pos="343535" algn="l"/>
              </a:tabLst>
            </a:pPr>
            <a:r>
              <a:rPr lang="en-US" sz="2200">
                <a:solidFill>
                  <a:srgbClr val="FFFFFF"/>
                </a:solidFill>
                <a:latin typeface="Arial"/>
                <a:cs typeface="Arial"/>
              </a:rPr>
              <a:t>CONFLICT OF INTEREST</a:t>
            </a:r>
          </a:p>
          <a:p>
            <a:pPr marL="363855" marR="12700" indent="-351790">
              <a:lnSpc>
                <a:spcPct val="224200"/>
              </a:lnSpc>
              <a:buClr>
                <a:srgbClr val="E36031"/>
              </a:buClr>
              <a:buFont typeface="Arial"/>
              <a:buAutoNum type="arabicPeriod"/>
              <a:tabLst>
                <a:tab pos="363855" algn="l"/>
                <a:tab pos="3491865" algn="l"/>
              </a:tabLst>
            </a:pPr>
            <a:r>
              <a:rPr lang="en-US" sz="2200">
                <a:solidFill>
                  <a:srgbClr val="FFFFFF"/>
                </a:solidFill>
                <a:latin typeface="Arial"/>
                <a:cs typeface="Arial"/>
              </a:rPr>
              <a:t>"SUSPICIOUS" ACTS - GIFTS AND PRESENTS</a:t>
            </a:r>
          </a:p>
          <a:p>
            <a:pPr>
              <a:lnSpc>
                <a:spcPts val="1000"/>
              </a:lnSpc>
              <a:buClr>
                <a:srgbClr val="E36031"/>
              </a:buClr>
              <a:buFont typeface="Arial"/>
              <a:buAutoNum type="arabicPeriod"/>
            </a:pPr>
            <a:endParaRPr sz="1000" dirty="0"/>
          </a:p>
          <a:p>
            <a:pPr>
              <a:lnSpc>
                <a:spcPts val="1000"/>
              </a:lnSpc>
              <a:buClr>
                <a:srgbClr val="E36031"/>
              </a:buClr>
              <a:buFont typeface="Arial"/>
              <a:buAutoNum type="arabicPeriod"/>
            </a:pPr>
            <a:endParaRPr sz="1000" dirty="0"/>
          </a:p>
          <a:p>
            <a:pPr>
              <a:lnSpc>
                <a:spcPts val="1200"/>
              </a:lnSpc>
              <a:spcBef>
                <a:spcPts val="80"/>
              </a:spcBef>
              <a:buClr>
                <a:srgbClr val="E36031"/>
              </a:buClr>
              <a:buFont typeface="Arial"/>
              <a:buAutoNum type="arabicPeriod"/>
            </a:pPr>
            <a:endParaRPr sz="1200" dirty="0"/>
          </a:p>
          <a:p>
            <a:pPr marL="342900" indent="-330835">
              <a:lnSpc>
                <a:spcPct val="100000"/>
              </a:lnSpc>
              <a:buClr>
                <a:srgbClr val="E36031"/>
              </a:buClr>
              <a:buFont typeface="Arial"/>
              <a:buAutoNum type="arabicPeriod"/>
              <a:tabLst>
                <a:tab pos="342900" algn="l"/>
              </a:tabLst>
            </a:pPr>
            <a:r>
              <a:rPr lang="en-US" sz="2200">
                <a:solidFill>
                  <a:srgbClr val="FFFFFF"/>
                </a:solidFill>
                <a:latin typeface="Arial"/>
                <a:cs typeface="Arial"/>
              </a:rPr>
              <a:t>LABOR RELATIONS</a:t>
            </a:r>
          </a:p>
        </p:txBody>
      </p:sp>
      <p:sp>
        <p:nvSpPr>
          <p:cNvPr id="8" name="object 8"/>
          <p:cNvSpPr txBox="1"/>
          <p:nvPr/>
        </p:nvSpPr>
        <p:spPr>
          <a:xfrm>
            <a:off x="870399" y="2107065"/>
            <a:ext cx="5162101" cy="1099820"/>
          </a:xfrm>
          <a:prstGeom prst="rect">
            <a:avLst/>
          </a:prstGeom>
        </p:spPr>
        <p:txBody>
          <a:bodyPr vert="horz" wrap="square" lIns="0" tIns="0" rIns="0" bIns="0" rtlCol="0">
            <a:noAutofit/>
          </a:bodyPr>
          <a:lstStyle/>
          <a:p>
            <a:pPr marL="12700">
              <a:lnSpc>
                <a:spcPct val="100000"/>
              </a:lnSpc>
            </a:pPr>
            <a:r>
              <a:rPr lang="en-US" sz="7050" dirty="0">
                <a:solidFill>
                  <a:srgbClr val="E36031"/>
                </a:solidFill>
                <a:latin typeface="Arial"/>
                <a:cs typeface="Arial"/>
              </a:rPr>
              <a:t>CONTENTS</a:t>
            </a:r>
          </a:p>
        </p:txBody>
      </p:sp>
      <p:sp>
        <p:nvSpPr>
          <p:cNvPr id="9" name="object 9"/>
          <p:cNvSpPr/>
          <p:nvPr/>
        </p:nvSpPr>
        <p:spPr>
          <a:xfrm>
            <a:off x="883099" y="2142149"/>
            <a:ext cx="514603" cy="0"/>
          </a:xfrm>
          <a:custGeom>
            <a:avLst/>
            <a:gdLst/>
            <a:ahLst/>
            <a:cxnLst/>
            <a:rect l="l" t="t" r="r" b="b"/>
            <a:pathLst>
              <a:path w="514603">
                <a:moveTo>
                  <a:pt x="0" y="0"/>
                </a:moveTo>
                <a:lnTo>
                  <a:pt x="514604" y="0"/>
                </a:lnTo>
              </a:path>
            </a:pathLst>
          </a:custGeom>
          <a:ln w="38100">
            <a:solidFill>
              <a:srgbClr val="FFFFFF"/>
            </a:solidFill>
          </a:ln>
        </p:spPr>
        <p:txBody>
          <a:bodyPr wrap="square" lIns="0" tIns="0" rIns="0" bIns="0" rtlCol="0">
            <a:noAutofit/>
          </a:bodyPr>
          <a:lstStyle/>
          <a:p>
            <a:endParaRPr/>
          </a:p>
        </p:txBody>
      </p:sp>
      <p:sp>
        <p:nvSpPr>
          <p:cNvPr id="10" name="object 10"/>
          <p:cNvSpPr/>
          <p:nvPr/>
        </p:nvSpPr>
        <p:spPr>
          <a:xfrm>
            <a:off x="883099" y="3292951"/>
            <a:ext cx="514603" cy="0"/>
          </a:xfrm>
          <a:custGeom>
            <a:avLst/>
            <a:gdLst/>
            <a:ahLst/>
            <a:cxnLst/>
            <a:rect l="l" t="t" r="r" b="b"/>
            <a:pathLst>
              <a:path w="514603">
                <a:moveTo>
                  <a:pt x="0" y="0"/>
                </a:moveTo>
                <a:lnTo>
                  <a:pt x="514604" y="0"/>
                </a:lnTo>
              </a:path>
            </a:pathLst>
          </a:custGeom>
          <a:ln w="38100">
            <a:solidFill>
              <a:srgbClr val="FFFFFF"/>
            </a:solidFill>
          </a:ln>
        </p:spPr>
        <p:txBody>
          <a:bodyPr wrap="square" lIns="0" tIns="0" rIns="0" bIns="0" rtlCol="0">
            <a:noAutofit/>
          </a:bodyPr>
          <a:lstStyle/>
          <a:p>
            <a:endParaRPr/>
          </a:p>
        </p:txBody>
      </p:sp>
      <p:sp>
        <p:nvSpPr>
          <p:cNvPr id="11" name="object 11"/>
          <p:cNvSpPr txBox="1"/>
          <p:nvPr/>
        </p:nvSpPr>
        <p:spPr>
          <a:xfrm>
            <a:off x="8461699" y="2741965"/>
            <a:ext cx="5458460" cy="358140"/>
          </a:xfrm>
          <a:prstGeom prst="rect">
            <a:avLst/>
          </a:prstGeom>
        </p:spPr>
        <p:txBody>
          <a:bodyPr vert="horz" wrap="square" lIns="0" tIns="0" rIns="0" bIns="0" rtlCol="0">
            <a:noAutofit/>
          </a:bodyPr>
          <a:lstStyle/>
          <a:p>
            <a:pPr marL="12700">
              <a:lnSpc>
                <a:spcPct val="100000"/>
              </a:lnSpc>
            </a:pPr>
            <a:r>
              <a:rPr lang="en-US" sz="2200">
                <a:solidFill>
                  <a:srgbClr val="E36031"/>
                </a:solidFill>
                <a:latin typeface="Arial"/>
                <a:cs typeface="Arial"/>
              </a:rPr>
              <a:t>6. </a:t>
            </a:r>
            <a:r>
              <a:rPr lang="en-US" sz="2200">
                <a:solidFill>
                  <a:srgbClr val="FFFFFF"/>
                </a:solidFill>
                <a:latin typeface="Arial"/>
                <a:cs typeface="Arial"/>
              </a:rPr>
              <a:t>EXTRA-INSTITUTIONAL RELATIONS</a:t>
            </a:r>
          </a:p>
        </p:txBody>
      </p:sp>
      <p:sp>
        <p:nvSpPr>
          <p:cNvPr id="12" name="object 12"/>
          <p:cNvSpPr txBox="1"/>
          <p:nvPr/>
        </p:nvSpPr>
        <p:spPr>
          <a:xfrm>
            <a:off x="8461699" y="3493830"/>
            <a:ext cx="6043930" cy="4869180"/>
          </a:xfrm>
          <a:prstGeom prst="rect">
            <a:avLst/>
          </a:prstGeom>
        </p:spPr>
        <p:txBody>
          <a:bodyPr vert="horz" wrap="square" lIns="0" tIns="0" rIns="0" bIns="0" rtlCol="0">
            <a:noAutofit/>
          </a:bodyPr>
          <a:lstStyle/>
          <a:p>
            <a:pPr marL="360045" indent="-347980">
              <a:lnSpc>
                <a:spcPct val="100000"/>
              </a:lnSpc>
              <a:buClr>
                <a:srgbClr val="E36031"/>
              </a:buClr>
              <a:buFont typeface="Arial"/>
              <a:buAutoNum type="arabicPeriod" startAt="7"/>
              <a:tabLst>
                <a:tab pos="303530" algn="l"/>
              </a:tabLst>
            </a:pPr>
            <a:r>
              <a:rPr lang="en-US" sz="2200">
                <a:solidFill>
                  <a:srgbClr val="FFFFFF"/>
                </a:solidFill>
                <a:latin typeface="Arial"/>
                <a:cs typeface="Arial"/>
              </a:rPr>
              <a:t>SUSTAINABLE COMMITMENT</a:t>
            </a:r>
          </a:p>
          <a:p>
            <a:pPr>
              <a:lnSpc>
                <a:spcPts val="1000"/>
              </a:lnSpc>
              <a:buClr>
                <a:srgbClr val="E36031"/>
              </a:buClr>
              <a:buFont typeface="Arial"/>
              <a:buAutoNum type="arabicPeriod" startAt="7"/>
            </a:pPr>
            <a:endParaRPr sz="1000" dirty="0"/>
          </a:p>
          <a:p>
            <a:pPr>
              <a:lnSpc>
                <a:spcPts val="1000"/>
              </a:lnSpc>
              <a:buClr>
                <a:srgbClr val="E36031"/>
              </a:buClr>
              <a:buFont typeface="Arial"/>
              <a:buAutoNum type="arabicPeriod" startAt="7"/>
            </a:pPr>
            <a:endParaRPr sz="1000" dirty="0"/>
          </a:p>
          <a:p>
            <a:pPr>
              <a:lnSpc>
                <a:spcPts val="1200"/>
              </a:lnSpc>
              <a:spcBef>
                <a:spcPts val="80"/>
              </a:spcBef>
              <a:buClr>
                <a:srgbClr val="E36031"/>
              </a:buClr>
              <a:buFont typeface="Arial"/>
              <a:buAutoNum type="arabicPeriod" startAt="7"/>
            </a:pPr>
            <a:endParaRPr sz="1200" dirty="0"/>
          </a:p>
          <a:p>
            <a:pPr marL="361315" indent="-349250">
              <a:lnSpc>
                <a:spcPct val="100000"/>
              </a:lnSpc>
              <a:buClr>
                <a:srgbClr val="E36031"/>
              </a:buClr>
              <a:buFont typeface="Arial"/>
              <a:buAutoNum type="arabicPeriod" startAt="7"/>
              <a:tabLst>
                <a:tab pos="361315" algn="l"/>
              </a:tabLst>
            </a:pPr>
            <a:r>
              <a:rPr lang="en-US" sz="2200">
                <a:solidFill>
                  <a:srgbClr val="FFFFFF"/>
                </a:solidFill>
                <a:latin typeface="Arial"/>
                <a:cs typeface="Arial"/>
              </a:rPr>
              <a:t>FULL INTEGRITY PROGRAM</a:t>
            </a:r>
          </a:p>
          <a:p>
            <a:pPr marL="360045" marR="949960" indent="-347980">
              <a:lnSpc>
                <a:spcPct val="224200"/>
              </a:lnSpc>
              <a:buClr>
                <a:srgbClr val="E36031"/>
              </a:buClr>
              <a:buFont typeface="Arial"/>
              <a:buAutoNum type="arabicPeriod" startAt="7"/>
              <a:tabLst>
                <a:tab pos="360045" algn="l"/>
              </a:tabLst>
            </a:pPr>
            <a:r>
              <a:rPr lang="en-US" sz="2200">
                <a:solidFill>
                  <a:srgbClr val="FFFFFF"/>
                </a:solidFill>
                <a:latin typeface="Arial"/>
                <a:cs typeface="Arial"/>
              </a:rPr>
              <a:t>VIOLATION OF THE CODE OF ETHICS AND CONDUCT</a:t>
            </a:r>
          </a:p>
          <a:p>
            <a:pPr>
              <a:lnSpc>
                <a:spcPts val="1000"/>
              </a:lnSpc>
              <a:buClr>
                <a:srgbClr val="E36031"/>
              </a:buClr>
              <a:buFont typeface="Arial"/>
              <a:buAutoNum type="arabicPeriod" startAt="7"/>
            </a:pPr>
            <a:endParaRPr sz="1000" dirty="0"/>
          </a:p>
          <a:p>
            <a:pPr>
              <a:lnSpc>
                <a:spcPts val="1000"/>
              </a:lnSpc>
              <a:buClr>
                <a:srgbClr val="E36031"/>
              </a:buClr>
              <a:buFont typeface="Arial"/>
              <a:buAutoNum type="arabicPeriod" startAt="7"/>
            </a:pPr>
            <a:endParaRPr sz="1000" dirty="0"/>
          </a:p>
          <a:p>
            <a:pPr>
              <a:lnSpc>
                <a:spcPts val="1200"/>
              </a:lnSpc>
              <a:spcBef>
                <a:spcPts val="80"/>
              </a:spcBef>
              <a:buClr>
                <a:srgbClr val="E36031"/>
              </a:buClr>
              <a:buFont typeface="Arial"/>
              <a:buAutoNum type="arabicPeriod" startAt="7"/>
            </a:pPr>
            <a:endParaRPr sz="1200" dirty="0"/>
          </a:p>
          <a:p>
            <a:pPr marL="510540" indent="-498475">
              <a:lnSpc>
                <a:spcPct val="100000"/>
              </a:lnSpc>
              <a:buClr>
                <a:srgbClr val="E36031"/>
              </a:buClr>
              <a:buFont typeface="Arial"/>
              <a:buAutoNum type="arabicPeriod" startAt="7"/>
              <a:tabLst>
                <a:tab pos="510540" algn="l"/>
              </a:tabLst>
            </a:pPr>
            <a:r>
              <a:rPr lang="en-US" sz="2200">
                <a:solidFill>
                  <a:srgbClr val="FFFFFF"/>
                </a:solidFill>
                <a:latin typeface="Arial"/>
                <a:cs typeface="Arial"/>
              </a:rPr>
              <a:t>ETHICS AND INTEGRITY BOARD</a:t>
            </a:r>
          </a:p>
          <a:p>
            <a:pPr>
              <a:lnSpc>
                <a:spcPts val="1000"/>
              </a:lnSpc>
              <a:buClr>
                <a:srgbClr val="E36031"/>
              </a:buClr>
              <a:buFont typeface="Arial"/>
              <a:buAutoNum type="arabicPeriod" startAt="7"/>
            </a:pPr>
            <a:endParaRPr sz="1000" dirty="0"/>
          </a:p>
          <a:p>
            <a:pPr>
              <a:lnSpc>
                <a:spcPts val="1000"/>
              </a:lnSpc>
              <a:buClr>
                <a:srgbClr val="E36031"/>
              </a:buClr>
              <a:buFont typeface="Arial"/>
              <a:buAutoNum type="arabicPeriod" startAt="7"/>
            </a:pPr>
            <a:endParaRPr sz="1000" dirty="0"/>
          </a:p>
          <a:p>
            <a:pPr>
              <a:lnSpc>
                <a:spcPts val="1200"/>
              </a:lnSpc>
              <a:spcBef>
                <a:spcPts val="80"/>
              </a:spcBef>
              <a:buClr>
                <a:srgbClr val="E36031"/>
              </a:buClr>
              <a:buFont typeface="Arial"/>
              <a:buAutoNum type="arabicPeriod" startAt="7"/>
            </a:pPr>
            <a:endParaRPr sz="1200" dirty="0"/>
          </a:p>
          <a:p>
            <a:pPr marL="452120" indent="-440055">
              <a:lnSpc>
                <a:spcPct val="100000"/>
              </a:lnSpc>
              <a:buClr>
                <a:srgbClr val="E36031"/>
              </a:buClr>
              <a:buFont typeface="Arial"/>
              <a:buAutoNum type="arabicPeriod" startAt="7"/>
              <a:tabLst>
                <a:tab pos="452120" algn="l"/>
              </a:tabLst>
            </a:pPr>
            <a:r>
              <a:rPr lang="en-US" sz="2200">
                <a:solidFill>
                  <a:srgbClr val="FFFFFF"/>
                </a:solidFill>
                <a:latin typeface="Arial"/>
                <a:cs typeface="Arial"/>
              </a:rPr>
              <a:t>INTEGRITY CHANNEL</a:t>
            </a:r>
          </a:p>
          <a:p>
            <a:pPr>
              <a:lnSpc>
                <a:spcPts val="1000"/>
              </a:lnSpc>
              <a:buClr>
                <a:srgbClr val="E36031"/>
              </a:buClr>
              <a:buFont typeface="Arial"/>
              <a:buAutoNum type="arabicPeriod" startAt="7"/>
            </a:pPr>
            <a:endParaRPr sz="1000" dirty="0"/>
          </a:p>
          <a:p>
            <a:pPr>
              <a:lnSpc>
                <a:spcPts val="1000"/>
              </a:lnSpc>
              <a:buClr>
                <a:srgbClr val="E36031"/>
              </a:buClr>
              <a:buFont typeface="Arial"/>
              <a:buAutoNum type="arabicPeriod" startAt="7"/>
            </a:pPr>
            <a:endParaRPr sz="1000" dirty="0"/>
          </a:p>
          <a:p>
            <a:pPr>
              <a:lnSpc>
                <a:spcPts val="1200"/>
              </a:lnSpc>
              <a:spcBef>
                <a:spcPts val="80"/>
              </a:spcBef>
              <a:buClr>
                <a:srgbClr val="E36031"/>
              </a:buClr>
              <a:buFont typeface="Arial"/>
              <a:buAutoNum type="arabicPeriod" startAt="7"/>
            </a:pPr>
            <a:endParaRPr sz="1200" dirty="0"/>
          </a:p>
          <a:p>
            <a:pPr marL="493395" indent="-481330">
              <a:lnSpc>
                <a:spcPct val="100000"/>
              </a:lnSpc>
              <a:buClr>
                <a:srgbClr val="E36031"/>
              </a:buClr>
              <a:buFont typeface="Arial"/>
              <a:buAutoNum type="arabicPeriod" startAt="7"/>
              <a:tabLst>
                <a:tab pos="493395" algn="l"/>
              </a:tabLst>
            </a:pPr>
            <a:r>
              <a:rPr lang="en-US" sz="2200">
                <a:solidFill>
                  <a:srgbClr val="FFFFFF"/>
                </a:solidFill>
                <a:latin typeface="Arial"/>
                <a:cs typeface="Arial"/>
              </a:rPr>
              <a:t>FINAL PROVISIONS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5119985" cy="917955"/>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7559997" y="9427415"/>
            <a:ext cx="7559987" cy="1264587"/>
          </a:xfrm>
          <a:custGeom>
            <a:avLst/>
            <a:gdLst/>
            <a:ahLst/>
            <a:cxnLst/>
            <a:rect l="l" t="t" r="r" b="b"/>
            <a:pathLst>
              <a:path w="7559987" h="1264587">
                <a:moveTo>
                  <a:pt x="0" y="1014489"/>
                </a:moveTo>
                <a:lnTo>
                  <a:pt x="0" y="1264587"/>
                </a:lnTo>
                <a:lnTo>
                  <a:pt x="7559987" y="1264587"/>
                </a:lnTo>
                <a:lnTo>
                  <a:pt x="7559987" y="1017250"/>
                </a:lnTo>
                <a:lnTo>
                  <a:pt x="201239" y="1017250"/>
                </a:lnTo>
                <a:lnTo>
                  <a:pt x="0" y="1014489"/>
                </a:lnTo>
              </a:path>
              <a:path w="7559987" h="1264587">
                <a:moveTo>
                  <a:pt x="7559987" y="0"/>
                </a:moveTo>
                <a:lnTo>
                  <a:pt x="7022189" y="62531"/>
                </a:lnTo>
                <a:lnTo>
                  <a:pt x="6512774" y="127877"/>
                </a:lnTo>
                <a:lnTo>
                  <a:pt x="6292799" y="160734"/>
                </a:lnTo>
                <a:lnTo>
                  <a:pt x="6072824" y="197372"/>
                </a:lnTo>
                <a:lnTo>
                  <a:pt x="5835483" y="240532"/>
                </a:lnTo>
                <a:lnTo>
                  <a:pt x="4623837" y="480508"/>
                </a:lnTo>
                <a:lnTo>
                  <a:pt x="3911039" y="612117"/>
                </a:lnTo>
                <a:lnTo>
                  <a:pt x="3407040" y="696811"/>
                </a:lnTo>
                <a:lnTo>
                  <a:pt x="2890080" y="776346"/>
                </a:lnTo>
                <a:lnTo>
                  <a:pt x="2368800" y="848387"/>
                </a:lnTo>
                <a:lnTo>
                  <a:pt x="1851840" y="910600"/>
                </a:lnTo>
                <a:lnTo>
                  <a:pt x="1597680" y="937292"/>
                </a:lnTo>
                <a:lnTo>
                  <a:pt x="1347840" y="960651"/>
                </a:lnTo>
                <a:lnTo>
                  <a:pt x="1103399" y="980386"/>
                </a:lnTo>
                <a:lnTo>
                  <a:pt x="865439" y="996205"/>
                </a:lnTo>
                <a:lnTo>
                  <a:pt x="635039" y="1007817"/>
                </a:lnTo>
                <a:lnTo>
                  <a:pt x="413279" y="1014929"/>
                </a:lnTo>
                <a:lnTo>
                  <a:pt x="201239" y="1017250"/>
                </a:lnTo>
                <a:lnTo>
                  <a:pt x="7559987" y="1017250"/>
                </a:lnTo>
                <a:lnTo>
                  <a:pt x="7559987" y="0"/>
                </a:lnTo>
              </a:path>
            </a:pathLst>
          </a:custGeom>
          <a:solidFill>
            <a:srgbClr val="3E4C5B"/>
          </a:solidFill>
        </p:spPr>
        <p:txBody>
          <a:bodyPr wrap="square" lIns="0" tIns="0" rIns="0" bIns="0" rtlCol="0">
            <a:noAutofit/>
          </a:bodyPr>
          <a:lstStyle/>
          <a:p>
            <a:endParaRPr/>
          </a:p>
        </p:txBody>
      </p:sp>
      <p:sp>
        <p:nvSpPr>
          <p:cNvPr id="4" name="object 4"/>
          <p:cNvSpPr/>
          <p:nvPr/>
        </p:nvSpPr>
        <p:spPr>
          <a:xfrm>
            <a:off x="0" y="9985172"/>
            <a:ext cx="7559999" cy="706830"/>
          </a:xfrm>
          <a:custGeom>
            <a:avLst/>
            <a:gdLst/>
            <a:ahLst/>
            <a:cxnLst/>
            <a:rect l="l" t="t" r="r" b="b"/>
            <a:pathLst>
              <a:path w="7559999" h="706830">
                <a:moveTo>
                  <a:pt x="1399824" y="0"/>
                </a:moveTo>
                <a:lnTo>
                  <a:pt x="1130850" y="3592"/>
                </a:lnTo>
                <a:lnTo>
                  <a:pt x="862847" y="11856"/>
                </a:lnTo>
                <a:lnTo>
                  <a:pt x="596789" y="25131"/>
                </a:lnTo>
                <a:lnTo>
                  <a:pt x="333647" y="43757"/>
                </a:lnTo>
                <a:lnTo>
                  <a:pt x="74392" y="68075"/>
                </a:lnTo>
                <a:lnTo>
                  <a:pt x="0" y="76950"/>
                </a:lnTo>
                <a:lnTo>
                  <a:pt x="0" y="706830"/>
                </a:lnTo>
                <a:lnTo>
                  <a:pt x="7559999" y="706830"/>
                </a:lnTo>
                <a:lnTo>
                  <a:pt x="7559999" y="456729"/>
                </a:lnTo>
                <a:lnTo>
                  <a:pt x="6459505" y="423683"/>
                </a:lnTo>
                <a:lnTo>
                  <a:pt x="6208777" y="411693"/>
                </a:lnTo>
                <a:lnTo>
                  <a:pt x="5967509" y="396235"/>
                </a:lnTo>
                <a:lnTo>
                  <a:pt x="5847209" y="386808"/>
                </a:lnTo>
                <a:lnTo>
                  <a:pt x="5725419" y="376037"/>
                </a:lnTo>
                <a:lnTo>
                  <a:pt x="5472228" y="349825"/>
                </a:lnTo>
                <a:lnTo>
                  <a:pt x="5197651" y="316326"/>
                </a:lnTo>
                <a:lnTo>
                  <a:pt x="4349519" y="197381"/>
                </a:lnTo>
                <a:lnTo>
                  <a:pt x="3929183" y="146125"/>
                </a:lnTo>
                <a:lnTo>
                  <a:pt x="3469967" y="98584"/>
                </a:lnTo>
                <a:lnTo>
                  <a:pt x="3228209" y="77057"/>
                </a:lnTo>
                <a:lnTo>
                  <a:pt x="2979647" y="57479"/>
                </a:lnTo>
                <a:lnTo>
                  <a:pt x="2725253" y="40191"/>
                </a:lnTo>
                <a:lnTo>
                  <a:pt x="2465999" y="25532"/>
                </a:lnTo>
                <a:lnTo>
                  <a:pt x="2202857" y="13844"/>
                </a:lnTo>
                <a:lnTo>
                  <a:pt x="1936799" y="5465"/>
                </a:lnTo>
                <a:lnTo>
                  <a:pt x="1668798" y="737"/>
                </a:lnTo>
                <a:lnTo>
                  <a:pt x="1399824" y="0"/>
                </a:lnTo>
              </a:path>
            </a:pathLst>
          </a:custGeom>
          <a:solidFill>
            <a:srgbClr val="3E4C5B"/>
          </a:solid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116280" rIns="0" bIns="0" rtlCol="0">
            <a:noAutofit/>
          </a:bodyPr>
          <a:lstStyle/>
          <a:p>
            <a:pPr marL="12700">
              <a:lnSpc>
                <a:spcPct val="100000"/>
              </a:lnSpc>
            </a:pPr>
            <a:r>
              <a:rPr lang="en-US" sz="3000" b="1">
                <a:solidFill>
                  <a:srgbClr val="E36031"/>
                </a:solidFill>
                <a:latin typeface="Arial"/>
                <a:cs typeface="Arial"/>
              </a:rPr>
              <a:t>1. ETHICAL GUIDELINES</a:t>
            </a:r>
          </a:p>
        </p:txBody>
      </p:sp>
      <p:sp>
        <p:nvSpPr>
          <p:cNvPr id="6" name="object 6"/>
          <p:cNvSpPr txBox="1"/>
          <p:nvPr/>
        </p:nvSpPr>
        <p:spPr>
          <a:xfrm>
            <a:off x="707299" y="2294082"/>
            <a:ext cx="6144895" cy="6062980"/>
          </a:xfrm>
          <a:prstGeom prst="rect">
            <a:avLst/>
          </a:prstGeom>
        </p:spPr>
        <p:txBody>
          <a:bodyPr vert="horz" wrap="square" lIns="0" tIns="0" rIns="0" bIns="0" rtlCol="0">
            <a:noAutofit/>
          </a:bodyPr>
          <a:lstStyle/>
          <a:p>
            <a:pPr marL="12700" marR="437515">
              <a:lnSpc>
                <a:spcPct val="166700"/>
              </a:lnSpc>
            </a:pPr>
            <a:r>
              <a:rPr lang="en-US" sz="1400">
                <a:solidFill>
                  <a:srgbClr val="3D4B5B"/>
                </a:solidFill>
                <a:latin typeface="Arial"/>
                <a:cs typeface="Arial"/>
              </a:rPr>
              <a:t>PLENA ALIMENTOS aims to grow within the framework of ethical principles and customer satisfaction, in order to increasingly demonstrate its transparency, integrity, social and environmental responsibility.</a:t>
            </a:r>
          </a:p>
          <a:p>
            <a:pPr>
              <a:lnSpc>
                <a:spcPts val="750"/>
              </a:lnSpc>
              <a:spcBef>
                <a:spcPts val="49"/>
              </a:spcBef>
            </a:pPr>
            <a:endParaRPr sz="750" dirty="0"/>
          </a:p>
          <a:p>
            <a:pPr>
              <a:lnSpc>
                <a:spcPts val="1000"/>
              </a:lnSpc>
            </a:pPr>
            <a:endParaRPr sz="1000" dirty="0"/>
          </a:p>
          <a:p>
            <a:pPr>
              <a:lnSpc>
                <a:spcPts val="1000"/>
              </a:lnSpc>
            </a:pPr>
            <a:endParaRPr sz="1000" dirty="0"/>
          </a:p>
          <a:p>
            <a:pPr marL="12700" marR="12700">
              <a:lnSpc>
                <a:spcPct val="166700"/>
              </a:lnSpc>
            </a:pPr>
            <a:r>
              <a:rPr lang="en-US" sz="1400">
                <a:solidFill>
                  <a:srgbClr val="3D4B5B"/>
                </a:solidFill>
                <a:latin typeface="Arial"/>
                <a:cs typeface="Arial"/>
              </a:rPr>
              <a:t>It presents its ethical policy and rules of conduct based on trust and loyalty, as well as respect and appreciation for human beings and their privacy, individuality and dignity, without any prejudice or form of discrimination.</a:t>
            </a:r>
          </a:p>
          <a:p>
            <a:pPr>
              <a:lnSpc>
                <a:spcPts val="750"/>
              </a:lnSpc>
              <a:spcBef>
                <a:spcPts val="49"/>
              </a:spcBef>
            </a:pPr>
            <a:endParaRPr sz="750" dirty="0"/>
          </a:p>
          <a:p>
            <a:pPr>
              <a:lnSpc>
                <a:spcPts val="1000"/>
              </a:lnSpc>
            </a:pPr>
            <a:endParaRPr sz="1000" dirty="0"/>
          </a:p>
          <a:p>
            <a:pPr>
              <a:lnSpc>
                <a:spcPts val="1000"/>
              </a:lnSpc>
            </a:pPr>
            <a:endParaRPr sz="1000" dirty="0"/>
          </a:p>
          <a:p>
            <a:pPr marL="12700" marR="186055">
              <a:lnSpc>
                <a:spcPct val="166700"/>
              </a:lnSpc>
            </a:pPr>
            <a:r>
              <a:rPr lang="en-US" sz="1400">
                <a:solidFill>
                  <a:srgbClr val="3D4B5B"/>
                </a:solidFill>
                <a:latin typeface="Arial"/>
                <a:cs typeface="Arial"/>
              </a:rPr>
              <a:t>The purpose of this Code of Ethics is to resolve issues related to: (i) compliance with the rules of coexistence in the workplace, without distinction of hierarchy, areas or functions performed; (ii) the transparency of operations in general; (iii) the safety of the activities of the professionals involved; and (iv) the security and secrecy of information, which must be protected by confidentiality, mainly:</a:t>
            </a:r>
          </a:p>
        </p:txBody>
      </p:sp>
      <p:sp>
        <p:nvSpPr>
          <p:cNvPr id="7" name="object 7"/>
          <p:cNvSpPr txBox="1"/>
          <p:nvPr/>
        </p:nvSpPr>
        <p:spPr>
          <a:xfrm>
            <a:off x="8267300" y="2051527"/>
            <a:ext cx="6110605" cy="6437630"/>
          </a:xfrm>
          <a:prstGeom prst="rect">
            <a:avLst/>
          </a:prstGeom>
        </p:spPr>
        <p:txBody>
          <a:bodyPr vert="horz" wrap="square" lIns="0" tIns="0" rIns="0" bIns="0" rtlCol="0">
            <a:noAutofit/>
          </a:bodyPr>
          <a:lstStyle/>
          <a:p>
            <a:pPr marL="147320" indent="-135255">
              <a:lnSpc>
                <a:spcPct val="100000"/>
              </a:lnSpc>
              <a:buClr>
                <a:srgbClr val="E36031"/>
              </a:buClr>
              <a:buFont typeface="Arial"/>
              <a:buChar char="•"/>
              <a:tabLst>
                <a:tab pos="147320" algn="l"/>
              </a:tabLst>
            </a:pPr>
            <a:r>
              <a:rPr lang="en-US" sz="1800">
                <a:solidFill>
                  <a:srgbClr val="E36031"/>
                </a:solidFill>
                <a:latin typeface="Arial"/>
                <a:cs typeface="Arial"/>
              </a:rPr>
              <a:t>Respect for people.</a:t>
            </a:r>
          </a:p>
          <a:p>
            <a:pPr>
              <a:lnSpc>
                <a:spcPts val="650"/>
              </a:lnSpc>
              <a:spcBef>
                <a:spcPts val="28"/>
              </a:spcBef>
              <a:buClr>
                <a:srgbClr val="E36031"/>
              </a:buClr>
              <a:buFont typeface="Arial"/>
              <a:buChar char="•"/>
            </a:pPr>
            <a:endParaRPr sz="650" dirty="0"/>
          </a:p>
          <a:p>
            <a:pPr>
              <a:lnSpc>
                <a:spcPts val="1000"/>
              </a:lnSpc>
              <a:buClr>
                <a:srgbClr val="E36031"/>
              </a:buClr>
              <a:buFont typeface="Arial"/>
              <a:buChar char="•"/>
            </a:pPr>
            <a:endParaRPr sz="1000" dirty="0"/>
          </a:p>
          <a:p>
            <a:pPr>
              <a:lnSpc>
                <a:spcPts val="1000"/>
              </a:lnSpc>
              <a:buClr>
                <a:srgbClr val="E36031"/>
              </a:buClr>
              <a:buFont typeface="Arial"/>
              <a:buChar char="•"/>
            </a:pPr>
            <a:endParaRPr sz="1000" dirty="0"/>
          </a:p>
          <a:p>
            <a:pPr marL="147320" indent="-135255">
              <a:lnSpc>
                <a:spcPct val="100000"/>
              </a:lnSpc>
              <a:buClr>
                <a:srgbClr val="E36031"/>
              </a:buClr>
              <a:buFont typeface="Arial"/>
              <a:buChar char="•"/>
              <a:tabLst>
                <a:tab pos="147320" algn="l"/>
              </a:tabLst>
            </a:pPr>
            <a:r>
              <a:rPr lang="en-US" sz="1800">
                <a:solidFill>
                  <a:srgbClr val="E36031"/>
                </a:solidFill>
                <a:latin typeface="Arial"/>
                <a:cs typeface="Arial"/>
              </a:rPr>
              <a:t>Social responsibility and citizenship.</a:t>
            </a:r>
          </a:p>
          <a:p>
            <a:pPr>
              <a:lnSpc>
                <a:spcPts val="650"/>
              </a:lnSpc>
              <a:spcBef>
                <a:spcPts val="28"/>
              </a:spcBef>
              <a:buClr>
                <a:srgbClr val="E36031"/>
              </a:buClr>
              <a:buFont typeface="Arial"/>
              <a:buChar char="•"/>
            </a:pPr>
            <a:endParaRPr sz="650" dirty="0"/>
          </a:p>
          <a:p>
            <a:pPr>
              <a:lnSpc>
                <a:spcPts val="1000"/>
              </a:lnSpc>
              <a:buClr>
                <a:srgbClr val="E36031"/>
              </a:buClr>
              <a:buFont typeface="Arial"/>
              <a:buChar char="•"/>
            </a:pPr>
            <a:endParaRPr sz="1000" dirty="0"/>
          </a:p>
          <a:p>
            <a:pPr>
              <a:lnSpc>
                <a:spcPts val="1000"/>
              </a:lnSpc>
              <a:buClr>
                <a:srgbClr val="E36031"/>
              </a:buClr>
              <a:buFont typeface="Arial"/>
              <a:buChar char="•"/>
            </a:pPr>
            <a:endParaRPr sz="1000" dirty="0"/>
          </a:p>
          <a:p>
            <a:pPr marL="147320" indent="-135255">
              <a:lnSpc>
                <a:spcPct val="100000"/>
              </a:lnSpc>
              <a:buClr>
                <a:srgbClr val="E36031"/>
              </a:buClr>
              <a:buFont typeface="Arial"/>
              <a:buChar char="•"/>
              <a:tabLst>
                <a:tab pos="147320" algn="l"/>
              </a:tabLst>
            </a:pPr>
            <a:r>
              <a:rPr lang="en-US" sz="1800">
                <a:solidFill>
                  <a:srgbClr val="E36031"/>
                </a:solidFill>
                <a:latin typeface="Arial"/>
                <a:cs typeface="Arial"/>
              </a:rPr>
              <a:t>Professional and personal integrity.</a:t>
            </a:r>
          </a:p>
          <a:p>
            <a:pPr>
              <a:lnSpc>
                <a:spcPts val="650"/>
              </a:lnSpc>
              <a:spcBef>
                <a:spcPts val="28"/>
              </a:spcBef>
              <a:buClr>
                <a:srgbClr val="E36031"/>
              </a:buClr>
              <a:buFont typeface="Arial"/>
              <a:buChar char="•"/>
            </a:pPr>
            <a:endParaRPr sz="650" dirty="0"/>
          </a:p>
          <a:p>
            <a:pPr>
              <a:lnSpc>
                <a:spcPts val="1000"/>
              </a:lnSpc>
              <a:buClr>
                <a:srgbClr val="E36031"/>
              </a:buClr>
              <a:buFont typeface="Arial"/>
              <a:buChar char="•"/>
            </a:pPr>
            <a:endParaRPr sz="1000" dirty="0"/>
          </a:p>
          <a:p>
            <a:pPr>
              <a:lnSpc>
                <a:spcPts val="1000"/>
              </a:lnSpc>
              <a:buClr>
                <a:srgbClr val="E36031"/>
              </a:buClr>
              <a:buFont typeface="Arial"/>
              <a:buChar char="•"/>
            </a:pPr>
            <a:endParaRPr sz="1000" dirty="0"/>
          </a:p>
          <a:p>
            <a:pPr marL="147320" indent="-135255">
              <a:lnSpc>
                <a:spcPct val="100000"/>
              </a:lnSpc>
              <a:buClr>
                <a:srgbClr val="E36031"/>
              </a:buClr>
              <a:buFont typeface="Arial"/>
              <a:buChar char="•"/>
              <a:tabLst>
                <a:tab pos="147320" algn="l"/>
              </a:tabLst>
            </a:pPr>
            <a:r>
              <a:rPr lang="en-US" sz="1800">
                <a:solidFill>
                  <a:srgbClr val="E36031"/>
                </a:solidFill>
                <a:latin typeface="Arial"/>
                <a:cs typeface="Arial"/>
              </a:rPr>
              <a:t>Transparency in processes.</a:t>
            </a:r>
          </a:p>
          <a:p>
            <a:pPr>
              <a:lnSpc>
                <a:spcPts val="650"/>
              </a:lnSpc>
              <a:spcBef>
                <a:spcPts val="28"/>
              </a:spcBef>
              <a:buClr>
                <a:srgbClr val="E36031"/>
              </a:buClr>
              <a:buFont typeface="Arial"/>
              <a:buChar char="•"/>
            </a:pPr>
            <a:endParaRPr sz="650" dirty="0"/>
          </a:p>
          <a:p>
            <a:pPr>
              <a:lnSpc>
                <a:spcPts val="1000"/>
              </a:lnSpc>
              <a:buClr>
                <a:srgbClr val="E36031"/>
              </a:buClr>
              <a:buFont typeface="Arial"/>
              <a:buChar char="•"/>
            </a:pPr>
            <a:endParaRPr sz="1000" dirty="0"/>
          </a:p>
          <a:p>
            <a:pPr>
              <a:lnSpc>
                <a:spcPts val="1000"/>
              </a:lnSpc>
              <a:buClr>
                <a:srgbClr val="E36031"/>
              </a:buClr>
              <a:buFont typeface="Arial"/>
              <a:buChar char="•"/>
            </a:pPr>
            <a:endParaRPr sz="1000" dirty="0"/>
          </a:p>
          <a:p>
            <a:pPr marL="147320" indent="-135255">
              <a:lnSpc>
                <a:spcPct val="100000"/>
              </a:lnSpc>
              <a:buClr>
                <a:srgbClr val="E36031"/>
              </a:buClr>
              <a:buFont typeface="Arial"/>
              <a:buChar char="•"/>
              <a:tabLst>
                <a:tab pos="147320" algn="l"/>
              </a:tabLst>
            </a:pPr>
            <a:r>
              <a:rPr lang="en-US" sz="1800">
                <a:solidFill>
                  <a:srgbClr val="E36031"/>
                </a:solidFill>
                <a:latin typeface="Arial"/>
                <a:cs typeface="Arial"/>
              </a:rPr>
              <a:t>Proud to work at PLENA ALIMENTOS.</a:t>
            </a:r>
          </a:p>
          <a:p>
            <a:pPr>
              <a:lnSpc>
                <a:spcPts val="650"/>
              </a:lnSpc>
              <a:spcBef>
                <a:spcPts val="28"/>
              </a:spcBef>
              <a:buClr>
                <a:srgbClr val="E36031"/>
              </a:buClr>
              <a:buFont typeface="Arial"/>
              <a:buChar char="•"/>
            </a:pPr>
            <a:endParaRPr sz="650" dirty="0"/>
          </a:p>
          <a:p>
            <a:pPr>
              <a:lnSpc>
                <a:spcPts val="1000"/>
              </a:lnSpc>
              <a:buClr>
                <a:srgbClr val="E36031"/>
              </a:buClr>
              <a:buFont typeface="Arial"/>
              <a:buChar char="•"/>
            </a:pPr>
            <a:endParaRPr sz="1000" dirty="0"/>
          </a:p>
          <a:p>
            <a:pPr>
              <a:lnSpc>
                <a:spcPts val="1000"/>
              </a:lnSpc>
              <a:buClr>
                <a:srgbClr val="E36031"/>
              </a:buClr>
              <a:buFont typeface="Arial"/>
              <a:buChar char="•"/>
            </a:pPr>
            <a:endParaRPr sz="1000" dirty="0"/>
          </a:p>
          <a:p>
            <a:pPr marL="147320" indent="-135255">
              <a:lnSpc>
                <a:spcPct val="100000"/>
              </a:lnSpc>
              <a:buClr>
                <a:srgbClr val="E36031"/>
              </a:buClr>
              <a:buFont typeface="Arial"/>
              <a:buChar char="•"/>
              <a:tabLst>
                <a:tab pos="147320" algn="l"/>
              </a:tabLst>
            </a:pPr>
            <a:r>
              <a:rPr lang="en-US" sz="1800">
                <a:solidFill>
                  <a:srgbClr val="E36031"/>
                </a:solidFill>
                <a:latin typeface="Arial"/>
                <a:cs typeface="Arial"/>
              </a:rPr>
              <a:t>Gender and race equity.</a:t>
            </a:r>
          </a:p>
          <a:p>
            <a:pPr>
              <a:lnSpc>
                <a:spcPts val="650"/>
              </a:lnSpc>
              <a:spcBef>
                <a:spcPts val="28"/>
              </a:spcBef>
              <a:buClr>
                <a:srgbClr val="E36031"/>
              </a:buClr>
              <a:buFont typeface="Arial"/>
              <a:buChar char="•"/>
            </a:pPr>
            <a:endParaRPr sz="650" dirty="0"/>
          </a:p>
          <a:p>
            <a:pPr>
              <a:lnSpc>
                <a:spcPts val="1000"/>
              </a:lnSpc>
              <a:buClr>
                <a:srgbClr val="E36031"/>
              </a:buClr>
              <a:buFont typeface="Arial"/>
              <a:buChar char="•"/>
            </a:pPr>
            <a:endParaRPr sz="1000" dirty="0"/>
          </a:p>
          <a:p>
            <a:pPr>
              <a:lnSpc>
                <a:spcPts val="1000"/>
              </a:lnSpc>
              <a:buClr>
                <a:srgbClr val="E36031"/>
              </a:buClr>
              <a:buFont typeface="Arial"/>
              <a:buChar char="•"/>
            </a:pPr>
            <a:endParaRPr sz="1000" dirty="0"/>
          </a:p>
          <a:p>
            <a:pPr marL="147320" indent="-135255">
              <a:lnSpc>
                <a:spcPct val="100000"/>
              </a:lnSpc>
              <a:buClr>
                <a:srgbClr val="E36031"/>
              </a:buClr>
              <a:buFont typeface="Arial"/>
              <a:buChar char="•"/>
              <a:tabLst>
                <a:tab pos="147320" algn="l"/>
              </a:tabLst>
            </a:pPr>
            <a:r>
              <a:rPr lang="en-US" sz="1800">
                <a:solidFill>
                  <a:srgbClr val="E36031"/>
                </a:solidFill>
                <a:latin typeface="Arial"/>
                <a:cs typeface="Arial"/>
              </a:rPr>
              <a:t>Commitment to results.</a:t>
            </a:r>
          </a:p>
          <a:p>
            <a:pPr>
              <a:lnSpc>
                <a:spcPts val="650"/>
              </a:lnSpc>
              <a:spcBef>
                <a:spcPts val="28"/>
              </a:spcBef>
              <a:buClr>
                <a:srgbClr val="E36031"/>
              </a:buClr>
              <a:buFont typeface="Arial"/>
              <a:buChar char="•"/>
            </a:pPr>
            <a:endParaRPr sz="650" dirty="0"/>
          </a:p>
          <a:p>
            <a:pPr>
              <a:lnSpc>
                <a:spcPts val="1000"/>
              </a:lnSpc>
              <a:buClr>
                <a:srgbClr val="E36031"/>
              </a:buClr>
              <a:buFont typeface="Arial"/>
              <a:buChar char="•"/>
            </a:pPr>
            <a:endParaRPr sz="1000" dirty="0"/>
          </a:p>
          <a:p>
            <a:pPr>
              <a:lnSpc>
                <a:spcPts val="1000"/>
              </a:lnSpc>
              <a:buClr>
                <a:srgbClr val="E36031"/>
              </a:buClr>
              <a:buFont typeface="Arial"/>
              <a:buChar char="•"/>
            </a:pPr>
            <a:endParaRPr sz="1000" dirty="0"/>
          </a:p>
          <a:p>
            <a:pPr marL="147320" indent="-135255">
              <a:lnSpc>
                <a:spcPct val="100000"/>
              </a:lnSpc>
              <a:buClr>
                <a:srgbClr val="E36031"/>
              </a:buClr>
              <a:buFont typeface="Arial"/>
              <a:buChar char="•"/>
              <a:tabLst>
                <a:tab pos="147320" algn="l"/>
              </a:tabLst>
            </a:pPr>
            <a:r>
              <a:rPr lang="en-US" sz="1800">
                <a:solidFill>
                  <a:srgbClr val="E36031"/>
                </a:solidFill>
                <a:latin typeface="Arial"/>
                <a:cs typeface="Arial"/>
              </a:rPr>
              <a:t>Technical competence.</a:t>
            </a:r>
          </a:p>
          <a:p>
            <a:pPr>
              <a:lnSpc>
                <a:spcPts val="650"/>
              </a:lnSpc>
              <a:spcBef>
                <a:spcPts val="28"/>
              </a:spcBef>
              <a:buClr>
                <a:srgbClr val="E36031"/>
              </a:buClr>
              <a:buFont typeface="Arial"/>
              <a:buChar char="•"/>
            </a:pPr>
            <a:endParaRPr sz="650" dirty="0"/>
          </a:p>
          <a:p>
            <a:pPr>
              <a:lnSpc>
                <a:spcPts val="1000"/>
              </a:lnSpc>
              <a:buClr>
                <a:srgbClr val="E36031"/>
              </a:buClr>
              <a:buFont typeface="Arial"/>
              <a:buChar char="•"/>
            </a:pPr>
            <a:endParaRPr sz="1000" dirty="0"/>
          </a:p>
          <a:p>
            <a:pPr>
              <a:lnSpc>
                <a:spcPts val="1000"/>
              </a:lnSpc>
              <a:buClr>
                <a:srgbClr val="E36031"/>
              </a:buClr>
              <a:buFont typeface="Arial"/>
              <a:buChar char="•"/>
            </a:pPr>
            <a:endParaRPr sz="1000" dirty="0"/>
          </a:p>
          <a:p>
            <a:pPr marL="147320" indent="-135255">
              <a:lnSpc>
                <a:spcPct val="100000"/>
              </a:lnSpc>
              <a:buClr>
                <a:srgbClr val="E36031"/>
              </a:buClr>
              <a:buFont typeface="Arial"/>
              <a:buChar char="•"/>
              <a:tabLst>
                <a:tab pos="147320" algn="l"/>
              </a:tabLst>
            </a:pPr>
            <a:r>
              <a:rPr lang="en-US" sz="1800">
                <a:solidFill>
                  <a:srgbClr val="E36031"/>
                </a:solidFill>
                <a:latin typeface="Arial"/>
                <a:cs typeface="Arial"/>
              </a:rPr>
              <a:t>Trust and credibility.</a:t>
            </a:r>
          </a:p>
          <a:p>
            <a:pPr>
              <a:lnSpc>
                <a:spcPts val="650"/>
              </a:lnSpc>
              <a:spcBef>
                <a:spcPts val="28"/>
              </a:spcBef>
              <a:buClr>
                <a:srgbClr val="E36031"/>
              </a:buClr>
              <a:buFont typeface="Arial"/>
              <a:buChar char="•"/>
            </a:pPr>
            <a:endParaRPr sz="650" dirty="0"/>
          </a:p>
          <a:p>
            <a:pPr>
              <a:lnSpc>
                <a:spcPts val="1000"/>
              </a:lnSpc>
              <a:buClr>
                <a:srgbClr val="E36031"/>
              </a:buClr>
              <a:buFont typeface="Arial"/>
              <a:buChar char="•"/>
            </a:pPr>
            <a:endParaRPr sz="1000" dirty="0"/>
          </a:p>
          <a:p>
            <a:pPr>
              <a:lnSpc>
                <a:spcPts val="1000"/>
              </a:lnSpc>
              <a:buClr>
                <a:srgbClr val="E36031"/>
              </a:buClr>
              <a:buFont typeface="Arial"/>
              <a:buChar char="•"/>
            </a:pPr>
            <a:endParaRPr sz="1000" dirty="0"/>
          </a:p>
          <a:p>
            <a:pPr marL="147320" indent="-135255">
              <a:lnSpc>
                <a:spcPct val="100000"/>
              </a:lnSpc>
              <a:buClr>
                <a:srgbClr val="E36031"/>
              </a:buClr>
              <a:buFont typeface="Arial"/>
              <a:buChar char="•"/>
              <a:tabLst>
                <a:tab pos="147320" algn="l"/>
              </a:tabLst>
            </a:pPr>
            <a:r>
              <a:rPr lang="en-US" sz="1800">
                <a:solidFill>
                  <a:srgbClr val="E36031"/>
                </a:solidFill>
                <a:latin typeface="Arial"/>
                <a:cs typeface="Arial"/>
              </a:rPr>
              <a:t>Information confidentiality and security.</a:t>
            </a:r>
          </a:p>
          <a:p>
            <a:pPr>
              <a:lnSpc>
                <a:spcPts val="650"/>
              </a:lnSpc>
              <a:spcBef>
                <a:spcPts val="28"/>
              </a:spcBef>
              <a:buClr>
                <a:srgbClr val="E36031"/>
              </a:buClr>
              <a:buFont typeface="Arial"/>
              <a:buChar char="•"/>
            </a:pPr>
            <a:endParaRPr sz="650" dirty="0"/>
          </a:p>
          <a:p>
            <a:pPr>
              <a:lnSpc>
                <a:spcPts val="1000"/>
              </a:lnSpc>
              <a:buClr>
                <a:srgbClr val="E36031"/>
              </a:buClr>
              <a:buFont typeface="Arial"/>
              <a:buChar char="•"/>
            </a:pPr>
            <a:endParaRPr sz="1000" dirty="0"/>
          </a:p>
          <a:p>
            <a:pPr>
              <a:lnSpc>
                <a:spcPts val="1000"/>
              </a:lnSpc>
              <a:buClr>
                <a:srgbClr val="E36031"/>
              </a:buClr>
              <a:buFont typeface="Arial"/>
              <a:buChar char="•"/>
            </a:pPr>
            <a:endParaRPr sz="1000" dirty="0"/>
          </a:p>
          <a:p>
            <a:pPr marL="147320" indent="-135255">
              <a:lnSpc>
                <a:spcPct val="100000"/>
              </a:lnSpc>
              <a:buClr>
                <a:srgbClr val="E36031"/>
              </a:buClr>
              <a:buFont typeface="Arial"/>
              <a:buChar char="•"/>
              <a:tabLst>
                <a:tab pos="147320" algn="l"/>
              </a:tabLst>
            </a:pPr>
            <a:r>
              <a:rPr lang="en-US" sz="1800">
                <a:solidFill>
                  <a:srgbClr val="E36031"/>
                </a:solidFill>
                <a:latin typeface="Arial"/>
                <a:cs typeface="Arial"/>
              </a:rPr>
              <a:t>Compliance with legislation.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5119985" cy="917955"/>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7559997" y="9427415"/>
            <a:ext cx="7559987" cy="1264587"/>
          </a:xfrm>
          <a:custGeom>
            <a:avLst/>
            <a:gdLst/>
            <a:ahLst/>
            <a:cxnLst/>
            <a:rect l="l" t="t" r="r" b="b"/>
            <a:pathLst>
              <a:path w="7559987" h="1264587">
                <a:moveTo>
                  <a:pt x="0" y="1014489"/>
                </a:moveTo>
                <a:lnTo>
                  <a:pt x="0" y="1264587"/>
                </a:lnTo>
                <a:lnTo>
                  <a:pt x="7559987" y="1264587"/>
                </a:lnTo>
                <a:lnTo>
                  <a:pt x="7559987" y="1017250"/>
                </a:lnTo>
                <a:lnTo>
                  <a:pt x="201239" y="1017250"/>
                </a:lnTo>
                <a:lnTo>
                  <a:pt x="0" y="1014489"/>
                </a:lnTo>
              </a:path>
              <a:path w="7559987" h="1264587">
                <a:moveTo>
                  <a:pt x="7559987" y="0"/>
                </a:moveTo>
                <a:lnTo>
                  <a:pt x="7022189" y="62531"/>
                </a:lnTo>
                <a:lnTo>
                  <a:pt x="6512774" y="127877"/>
                </a:lnTo>
                <a:lnTo>
                  <a:pt x="6292799" y="160734"/>
                </a:lnTo>
                <a:lnTo>
                  <a:pt x="6072824" y="197372"/>
                </a:lnTo>
                <a:lnTo>
                  <a:pt x="5835483" y="240532"/>
                </a:lnTo>
                <a:lnTo>
                  <a:pt x="4623837" y="480508"/>
                </a:lnTo>
                <a:lnTo>
                  <a:pt x="3911039" y="612117"/>
                </a:lnTo>
                <a:lnTo>
                  <a:pt x="3407040" y="696811"/>
                </a:lnTo>
                <a:lnTo>
                  <a:pt x="2890080" y="776346"/>
                </a:lnTo>
                <a:lnTo>
                  <a:pt x="2368800" y="848387"/>
                </a:lnTo>
                <a:lnTo>
                  <a:pt x="1851840" y="910600"/>
                </a:lnTo>
                <a:lnTo>
                  <a:pt x="1597680" y="937292"/>
                </a:lnTo>
                <a:lnTo>
                  <a:pt x="1347840" y="960651"/>
                </a:lnTo>
                <a:lnTo>
                  <a:pt x="1103399" y="980386"/>
                </a:lnTo>
                <a:lnTo>
                  <a:pt x="865439" y="996205"/>
                </a:lnTo>
                <a:lnTo>
                  <a:pt x="635039" y="1007817"/>
                </a:lnTo>
                <a:lnTo>
                  <a:pt x="413279" y="1014929"/>
                </a:lnTo>
                <a:lnTo>
                  <a:pt x="201239" y="1017250"/>
                </a:lnTo>
                <a:lnTo>
                  <a:pt x="7559987" y="1017250"/>
                </a:lnTo>
                <a:lnTo>
                  <a:pt x="7559987" y="0"/>
                </a:lnTo>
              </a:path>
            </a:pathLst>
          </a:custGeom>
          <a:solidFill>
            <a:srgbClr val="3E4C5B"/>
          </a:solidFill>
        </p:spPr>
        <p:txBody>
          <a:bodyPr wrap="square" lIns="0" tIns="0" rIns="0" bIns="0" rtlCol="0">
            <a:noAutofit/>
          </a:bodyPr>
          <a:lstStyle/>
          <a:p>
            <a:endParaRPr/>
          </a:p>
        </p:txBody>
      </p:sp>
      <p:sp>
        <p:nvSpPr>
          <p:cNvPr id="4" name="object 4"/>
          <p:cNvSpPr/>
          <p:nvPr/>
        </p:nvSpPr>
        <p:spPr>
          <a:xfrm>
            <a:off x="0" y="9985172"/>
            <a:ext cx="7559999" cy="706830"/>
          </a:xfrm>
          <a:custGeom>
            <a:avLst/>
            <a:gdLst/>
            <a:ahLst/>
            <a:cxnLst/>
            <a:rect l="l" t="t" r="r" b="b"/>
            <a:pathLst>
              <a:path w="7559999" h="706830">
                <a:moveTo>
                  <a:pt x="1399824" y="0"/>
                </a:moveTo>
                <a:lnTo>
                  <a:pt x="1130850" y="3592"/>
                </a:lnTo>
                <a:lnTo>
                  <a:pt x="862847" y="11856"/>
                </a:lnTo>
                <a:lnTo>
                  <a:pt x="596789" y="25131"/>
                </a:lnTo>
                <a:lnTo>
                  <a:pt x="333647" y="43757"/>
                </a:lnTo>
                <a:lnTo>
                  <a:pt x="74392" y="68075"/>
                </a:lnTo>
                <a:lnTo>
                  <a:pt x="0" y="76950"/>
                </a:lnTo>
                <a:lnTo>
                  <a:pt x="0" y="706830"/>
                </a:lnTo>
                <a:lnTo>
                  <a:pt x="7559999" y="706830"/>
                </a:lnTo>
                <a:lnTo>
                  <a:pt x="7559999" y="456729"/>
                </a:lnTo>
                <a:lnTo>
                  <a:pt x="6459505" y="423683"/>
                </a:lnTo>
                <a:lnTo>
                  <a:pt x="6208777" y="411693"/>
                </a:lnTo>
                <a:lnTo>
                  <a:pt x="5967509" y="396235"/>
                </a:lnTo>
                <a:lnTo>
                  <a:pt x="5847209" y="386808"/>
                </a:lnTo>
                <a:lnTo>
                  <a:pt x="5725419" y="376037"/>
                </a:lnTo>
                <a:lnTo>
                  <a:pt x="5472228" y="349825"/>
                </a:lnTo>
                <a:lnTo>
                  <a:pt x="5197651" y="316326"/>
                </a:lnTo>
                <a:lnTo>
                  <a:pt x="4349519" y="197381"/>
                </a:lnTo>
                <a:lnTo>
                  <a:pt x="3929183" y="146125"/>
                </a:lnTo>
                <a:lnTo>
                  <a:pt x="3469967" y="98584"/>
                </a:lnTo>
                <a:lnTo>
                  <a:pt x="3228209" y="77057"/>
                </a:lnTo>
                <a:lnTo>
                  <a:pt x="2979647" y="57479"/>
                </a:lnTo>
                <a:lnTo>
                  <a:pt x="2725253" y="40191"/>
                </a:lnTo>
                <a:lnTo>
                  <a:pt x="2465999" y="25532"/>
                </a:lnTo>
                <a:lnTo>
                  <a:pt x="2202857" y="13844"/>
                </a:lnTo>
                <a:lnTo>
                  <a:pt x="1936799" y="5465"/>
                </a:lnTo>
                <a:lnTo>
                  <a:pt x="1668798" y="737"/>
                </a:lnTo>
                <a:lnTo>
                  <a:pt x="1399824" y="0"/>
                </a:lnTo>
              </a:path>
            </a:pathLst>
          </a:custGeom>
          <a:solidFill>
            <a:srgbClr val="3E4C5B"/>
          </a:solidFill>
        </p:spPr>
        <p:txBody>
          <a:bodyPr wrap="square" lIns="0" tIns="0" rIns="0" bIns="0" rtlCol="0">
            <a:noAutofit/>
          </a:bodyPr>
          <a:lstStyle/>
          <a:p>
            <a:endParaRPr/>
          </a:p>
        </p:txBody>
      </p:sp>
      <p:sp>
        <p:nvSpPr>
          <p:cNvPr id="5" name="object 5"/>
          <p:cNvSpPr txBox="1"/>
          <p:nvPr/>
        </p:nvSpPr>
        <p:spPr>
          <a:xfrm>
            <a:off x="707298" y="1433817"/>
            <a:ext cx="3267801" cy="344805"/>
          </a:xfrm>
          <a:prstGeom prst="rect">
            <a:avLst/>
          </a:prstGeom>
        </p:spPr>
        <p:txBody>
          <a:bodyPr vert="horz" wrap="square" lIns="0" tIns="0" rIns="0" bIns="0" rtlCol="0">
            <a:noAutofit/>
          </a:bodyPr>
          <a:lstStyle/>
          <a:p>
            <a:pPr marL="12700">
              <a:lnSpc>
                <a:spcPct val="100000"/>
              </a:lnSpc>
            </a:pPr>
            <a:r>
              <a:rPr lang="en-US" sz="2100" b="1" dirty="0">
                <a:solidFill>
                  <a:srgbClr val="E36031"/>
                </a:solidFill>
                <a:latin typeface="Arial"/>
                <a:cs typeface="Arial"/>
              </a:rPr>
              <a:t>ETHICAL PRINCIPLES</a:t>
            </a:r>
          </a:p>
        </p:txBody>
      </p:sp>
      <p:sp>
        <p:nvSpPr>
          <p:cNvPr id="6" name="object 6"/>
          <p:cNvSpPr txBox="1"/>
          <p:nvPr/>
        </p:nvSpPr>
        <p:spPr>
          <a:xfrm>
            <a:off x="707299" y="2028187"/>
            <a:ext cx="6103620" cy="7028180"/>
          </a:xfrm>
          <a:prstGeom prst="rect">
            <a:avLst/>
          </a:prstGeom>
        </p:spPr>
        <p:txBody>
          <a:bodyPr vert="horz" wrap="square" lIns="0" tIns="0" rIns="0" bIns="0" rtlCol="0">
            <a:noAutofit/>
          </a:bodyPr>
          <a:lstStyle/>
          <a:p>
            <a:pPr marL="12700" marR="142240" lvl="2">
              <a:lnSpc>
                <a:spcPct val="136900"/>
              </a:lnSpc>
              <a:buClr>
                <a:srgbClr val="3D4B5B"/>
              </a:buClr>
              <a:tabLst>
                <a:tab pos="433705" algn="l"/>
              </a:tabLst>
            </a:pPr>
            <a:r>
              <a:rPr lang="en-US" sz="1400" dirty="0">
                <a:solidFill>
                  <a:srgbClr val="3D4B5B"/>
                </a:solidFill>
                <a:latin typeface="Arial"/>
                <a:cs typeface="Arial"/>
              </a:rPr>
              <a:t>1.2.1 - Legislation: Comply with all institutional rules and regulations, and know and comply with all existing legislation.</a:t>
            </a:r>
          </a:p>
          <a:p>
            <a:pPr marL="12700" marR="18415" lvl="2">
              <a:lnSpc>
                <a:spcPct val="136900"/>
              </a:lnSpc>
              <a:buClr>
                <a:srgbClr val="3D4B5B"/>
              </a:buClr>
              <a:tabLst>
                <a:tab pos="474980" algn="l"/>
              </a:tabLst>
            </a:pPr>
            <a:r>
              <a:rPr lang="en-US" sz="1400" dirty="0">
                <a:solidFill>
                  <a:srgbClr val="3D4B5B"/>
                </a:solidFill>
                <a:latin typeface="Arial"/>
                <a:cs typeface="Arial"/>
              </a:rPr>
              <a:t>1.2.2 - Conflict of interest: In the event of conflicting interests, carry out acts in line with PLENA ALIMENTOS' institutional commitment, without undertaking any business out of personal interest.</a:t>
            </a:r>
          </a:p>
          <a:p>
            <a:pPr marL="12700" marR="278130" lvl="2">
              <a:lnSpc>
                <a:spcPct val="136900"/>
              </a:lnSpc>
              <a:buClr>
                <a:srgbClr val="3D4B5B"/>
              </a:buClr>
              <a:tabLst>
                <a:tab pos="473709" algn="l"/>
              </a:tabLst>
            </a:pPr>
            <a:r>
              <a:rPr lang="en-US" sz="1400" dirty="0">
                <a:solidFill>
                  <a:srgbClr val="3D4B5B"/>
                </a:solidFill>
                <a:latin typeface="Arial"/>
                <a:cs typeface="Arial"/>
              </a:rPr>
              <a:t>1.2.3 - Business within the Company: Do not conduct business that is not related to the company's activity in its internal environment.</a:t>
            </a:r>
          </a:p>
          <a:p>
            <a:pPr marL="12700" marR="233045" lvl="2">
              <a:lnSpc>
                <a:spcPct val="136900"/>
              </a:lnSpc>
              <a:buClr>
                <a:srgbClr val="3D4B5B"/>
              </a:buClr>
              <a:tabLst>
                <a:tab pos="485775" algn="l"/>
              </a:tabLst>
            </a:pPr>
            <a:r>
              <a:rPr lang="en-US" sz="1400" dirty="0">
                <a:solidFill>
                  <a:srgbClr val="3D4B5B"/>
                </a:solidFill>
                <a:latin typeface="Arial"/>
                <a:cs typeface="Arial"/>
              </a:rPr>
              <a:t>1.2.4 - Privileged Information: Avoid and refrain from obtaining any information or personal advantage, not yet disclosed to the market, that comes from being an employee.</a:t>
            </a:r>
          </a:p>
          <a:p>
            <a:pPr marL="12700" marR="12700" lvl="2">
              <a:lnSpc>
                <a:spcPct val="136900"/>
              </a:lnSpc>
              <a:buClr>
                <a:srgbClr val="3D4B5B"/>
              </a:buClr>
              <a:tabLst>
                <a:tab pos="473075" algn="l"/>
              </a:tabLst>
            </a:pPr>
            <a:r>
              <a:rPr lang="en-US" sz="1400" dirty="0">
                <a:solidFill>
                  <a:srgbClr val="3D4B5B"/>
                </a:solidFill>
                <a:latin typeface="Arial"/>
                <a:cs typeface="Arial"/>
              </a:rPr>
              <a:t>1.2.5 - Political Interests: Not demonstrate or publicly express political interests in the conduct of business.</a:t>
            </a:r>
          </a:p>
          <a:p>
            <a:pPr marL="12700" marR="453390" lvl="2">
              <a:lnSpc>
                <a:spcPct val="136900"/>
              </a:lnSpc>
              <a:buClr>
                <a:srgbClr val="3D4B5B"/>
              </a:buClr>
              <a:tabLst>
                <a:tab pos="482600" algn="l"/>
              </a:tabLst>
            </a:pPr>
            <a:r>
              <a:rPr lang="en-US" sz="1400" dirty="0">
                <a:solidFill>
                  <a:srgbClr val="3D4B5B"/>
                </a:solidFill>
                <a:latin typeface="Arial"/>
                <a:cs typeface="Arial"/>
              </a:rPr>
              <a:t>1.2.6 - Anti-corruption: Not promote any kind of personal favoritism or that of third parties in order to obtain advantages.</a:t>
            </a:r>
          </a:p>
          <a:p>
            <a:pPr marL="12700" marR="263525" lvl="2">
              <a:lnSpc>
                <a:spcPct val="136900"/>
              </a:lnSpc>
              <a:buClr>
                <a:srgbClr val="3D4B5B"/>
              </a:buClr>
              <a:tabLst>
                <a:tab pos="454659" algn="l"/>
              </a:tabLst>
            </a:pPr>
            <a:r>
              <a:rPr lang="en-US" sz="1400" dirty="0">
                <a:solidFill>
                  <a:srgbClr val="3D4B5B"/>
                </a:solidFill>
                <a:latin typeface="Arial"/>
                <a:cs typeface="Arial"/>
              </a:rPr>
              <a:t>1.2.7 - Gifts and Presents: It is forbidden to accept or ask for gifts, rewards, favors or invitations, as well as any other advantages in one's own name or on behalf of PLENA ALIMENTOS that may be capable of influencing impartiality in the conduct of business.</a:t>
            </a:r>
          </a:p>
        </p:txBody>
      </p:sp>
      <p:sp>
        <p:nvSpPr>
          <p:cNvPr id="7" name="object 7"/>
          <p:cNvSpPr txBox="1"/>
          <p:nvPr/>
        </p:nvSpPr>
        <p:spPr>
          <a:xfrm>
            <a:off x="8267355" y="1585643"/>
            <a:ext cx="6107430" cy="7612380"/>
          </a:xfrm>
          <a:prstGeom prst="rect">
            <a:avLst/>
          </a:prstGeom>
        </p:spPr>
        <p:txBody>
          <a:bodyPr vert="horz" wrap="square" lIns="0" tIns="0" rIns="0" bIns="0" rtlCol="0">
            <a:noAutofit/>
          </a:bodyPr>
          <a:lstStyle/>
          <a:p>
            <a:pPr marL="12700" marR="70485" lvl="2">
              <a:lnSpc>
                <a:spcPct val="136900"/>
              </a:lnSpc>
              <a:buClr>
                <a:srgbClr val="3D4B5B"/>
              </a:buClr>
              <a:tabLst>
                <a:tab pos="483870" algn="l"/>
              </a:tabLst>
            </a:pPr>
            <a:r>
              <a:rPr lang="en-US" sz="1400" dirty="0">
                <a:solidFill>
                  <a:srgbClr val="3D4B5B"/>
                </a:solidFill>
                <a:latin typeface="Arial"/>
                <a:cs typeface="Arial"/>
              </a:rPr>
              <a:t>1.2.8 - Protection of Assets: Preservation of PLENA ALIMENTOS' tangible assets (facilities, utensils, vehicles, materials, etc.) and intangible assets (image, concept, information) as if they were our own.</a:t>
            </a:r>
          </a:p>
          <a:p>
            <a:pPr marL="12700" marR="12700" lvl="2">
              <a:lnSpc>
                <a:spcPct val="136900"/>
              </a:lnSpc>
              <a:buClr>
                <a:srgbClr val="3D4B5B"/>
              </a:buClr>
              <a:tabLst>
                <a:tab pos="483870" algn="l"/>
              </a:tabLst>
            </a:pPr>
            <a:r>
              <a:rPr lang="en-US" sz="1400" dirty="0">
                <a:solidFill>
                  <a:srgbClr val="3D4B5B"/>
                </a:solidFill>
                <a:latin typeface="Arial"/>
                <a:cs typeface="Arial"/>
              </a:rPr>
              <a:t>1.2.9 - Confidentiality: We protect any and all information, from employees or customers, because any disclosure can pose a risk to professional relationships.</a:t>
            </a:r>
          </a:p>
          <a:p>
            <a:pPr marL="12700" marR="532130" lvl="2">
              <a:lnSpc>
                <a:spcPct val="136900"/>
              </a:lnSpc>
              <a:buClr>
                <a:srgbClr val="3D4B5B"/>
              </a:buClr>
              <a:tabLst>
                <a:tab pos="562610" algn="l"/>
              </a:tabLst>
            </a:pPr>
            <a:r>
              <a:rPr lang="en-US" sz="1400" dirty="0">
                <a:solidFill>
                  <a:srgbClr val="3D4B5B"/>
                </a:solidFill>
                <a:latin typeface="Arial"/>
                <a:cs typeface="Arial"/>
              </a:rPr>
              <a:t>1.2.10 - Combating Abuse and Exploitation: All employees are protected and guaranteed freedom from abusive demands or harassment of a moral or sexual nature.</a:t>
            </a:r>
          </a:p>
          <a:p>
            <a:pPr marL="12700" marR="35560" lvl="2">
              <a:lnSpc>
                <a:spcPct val="136900"/>
              </a:lnSpc>
              <a:buClr>
                <a:srgbClr val="3D4B5B"/>
              </a:buClr>
              <a:tabLst>
                <a:tab pos="521970" algn="l"/>
              </a:tabLst>
            </a:pPr>
            <a:r>
              <a:rPr lang="en-US" sz="1400" dirty="0">
                <a:solidFill>
                  <a:srgbClr val="3D4B5B"/>
                </a:solidFill>
                <a:latin typeface="Arial"/>
                <a:cs typeface="Arial"/>
              </a:rPr>
              <a:t>1.2.11 - Combating Discrimination: We strive to give more and more opportunities to everyone, regardless of race, color, gender, nationality, age, religion, disability, marital status or sexual orientation.</a:t>
            </a:r>
          </a:p>
          <a:p>
            <a:pPr marL="12700" marR="434340" lvl="2">
              <a:lnSpc>
                <a:spcPct val="136900"/>
              </a:lnSpc>
              <a:buClr>
                <a:srgbClr val="3D4B5B"/>
              </a:buClr>
              <a:tabLst>
                <a:tab pos="549275" algn="l"/>
              </a:tabLst>
            </a:pPr>
            <a:r>
              <a:rPr lang="en-US" sz="1400" dirty="0">
                <a:solidFill>
                  <a:srgbClr val="3D4B5B"/>
                </a:solidFill>
                <a:latin typeface="Arial"/>
                <a:cs typeface="Arial"/>
              </a:rPr>
              <a:t>1.2.12 - Occupational Health and Safety: We offer all our employees a clean environment, free from any exposure that could be harmful to their health, and we provide them with all the necessary equipment for their safety and the performance of their activities.</a:t>
            </a:r>
          </a:p>
          <a:p>
            <a:pPr marL="12700" marR="89535" lvl="2">
              <a:lnSpc>
                <a:spcPct val="136900"/>
              </a:lnSpc>
              <a:buClr>
                <a:srgbClr val="3D4B5B"/>
              </a:buClr>
              <a:tabLst>
                <a:tab pos="548005" algn="l"/>
              </a:tabLst>
            </a:pPr>
            <a:r>
              <a:rPr lang="en-US" sz="1400" dirty="0">
                <a:solidFill>
                  <a:srgbClr val="3D4B5B"/>
                </a:solidFill>
                <a:latin typeface="Arial"/>
                <a:cs typeface="Arial"/>
              </a:rPr>
              <a:t>1.2.13 - Sustainable Commitment: Preserving and respecting the environment, respecting current legislation and creating sustainable development policies.</a:t>
            </a:r>
          </a:p>
          <a:p>
            <a:pPr marL="12700" marR="66675" lvl="2">
              <a:lnSpc>
                <a:spcPct val="136900"/>
              </a:lnSpc>
              <a:buClr>
                <a:srgbClr val="3D4B5B"/>
              </a:buClr>
              <a:tabLst>
                <a:tab pos="560070" algn="l"/>
              </a:tabLst>
            </a:pPr>
            <a:r>
              <a:rPr lang="en-US" sz="1400" dirty="0">
                <a:solidFill>
                  <a:srgbClr val="3D4B5B"/>
                </a:solidFill>
                <a:latin typeface="Arial"/>
                <a:cs typeface="Arial"/>
              </a:rPr>
              <a:t>1.2.14 - Commitment to Quality: Respect for animals and compliance with all legal standards for the production of its foods.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5119985" cy="917955"/>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7559997" y="9427415"/>
            <a:ext cx="7559987" cy="1264587"/>
          </a:xfrm>
          <a:custGeom>
            <a:avLst/>
            <a:gdLst/>
            <a:ahLst/>
            <a:cxnLst/>
            <a:rect l="l" t="t" r="r" b="b"/>
            <a:pathLst>
              <a:path w="7559987" h="1264587">
                <a:moveTo>
                  <a:pt x="0" y="1014489"/>
                </a:moveTo>
                <a:lnTo>
                  <a:pt x="0" y="1264587"/>
                </a:lnTo>
                <a:lnTo>
                  <a:pt x="7559987" y="1264587"/>
                </a:lnTo>
                <a:lnTo>
                  <a:pt x="7559987" y="1017250"/>
                </a:lnTo>
                <a:lnTo>
                  <a:pt x="201239" y="1017250"/>
                </a:lnTo>
                <a:lnTo>
                  <a:pt x="0" y="1014489"/>
                </a:lnTo>
              </a:path>
              <a:path w="7559987" h="1264587">
                <a:moveTo>
                  <a:pt x="7559987" y="0"/>
                </a:moveTo>
                <a:lnTo>
                  <a:pt x="7022189" y="62531"/>
                </a:lnTo>
                <a:lnTo>
                  <a:pt x="6512774" y="127877"/>
                </a:lnTo>
                <a:lnTo>
                  <a:pt x="6292799" y="160734"/>
                </a:lnTo>
                <a:lnTo>
                  <a:pt x="6072824" y="197372"/>
                </a:lnTo>
                <a:lnTo>
                  <a:pt x="5835483" y="240532"/>
                </a:lnTo>
                <a:lnTo>
                  <a:pt x="4623837" y="480508"/>
                </a:lnTo>
                <a:lnTo>
                  <a:pt x="3911039" y="612117"/>
                </a:lnTo>
                <a:lnTo>
                  <a:pt x="3407040" y="696811"/>
                </a:lnTo>
                <a:lnTo>
                  <a:pt x="2890080" y="776346"/>
                </a:lnTo>
                <a:lnTo>
                  <a:pt x="2368800" y="848387"/>
                </a:lnTo>
                <a:lnTo>
                  <a:pt x="1851840" y="910600"/>
                </a:lnTo>
                <a:lnTo>
                  <a:pt x="1597680" y="937292"/>
                </a:lnTo>
                <a:lnTo>
                  <a:pt x="1347840" y="960651"/>
                </a:lnTo>
                <a:lnTo>
                  <a:pt x="1103399" y="980386"/>
                </a:lnTo>
                <a:lnTo>
                  <a:pt x="865439" y="996205"/>
                </a:lnTo>
                <a:lnTo>
                  <a:pt x="635039" y="1007817"/>
                </a:lnTo>
                <a:lnTo>
                  <a:pt x="413279" y="1014929"/>
                </a:lnTo>
                <a:lnTo>
                  <a:pt x="201239" y="1017250"/>
                </a:lnTo>
                <a:lnTo>
                  <a:pt x="7559987" y="1017250"/>
                </a:lnTo>
                <a:lnTo>
                  <a:pt x="7559987" y="0"/>
                </a:lnTo>
              </a:path>
            </a:pathLst>
          </a:custGeom>
          <a:solidFill>
            <a:srgbClr val="3E4C5B"/>
          </a:solidFill>
        </p:spPr>
        <p:txBody>
          <a:bodyPr wrap="square" lIns="0" tIns="0" rIns="0" bIns="0" rtlCol="0">
            <a:noAutofit/>
          </a:bodyPr>
          <a:lstStyle/>
          <a:p>
            <a:endParaRPr/>
          </a:p>
        </p:txBody>
      </p:sp>
      <p:sp>
        <p:nvSpPr>
          <p:cNvPr id="4" name="object 4"/>
          <p:cNvSpPr/>
          <p:nvPr/>
        </p:nvSpPr>
        <p:spPr>
          <a:xfrm>
            <a:off x="0" y="9985172"/>
            <a:ext cx="7559999" cy="706830"/>
          </a:xfrm>
          <a:custGeom>
            <a:avLst/>
            <a:gdLst/>
            <a:ahLst/>
            <a:cxnLst/>
            <a:rect l="l" t="t" r="r" b="b"/>
            <a:pathLst>
              <a:path w="7559999" h="706830">
                <a:moveTo>
                  <a:pt x="1399824" y="0"/>
                </a:moveTo>
                <a:lnTo>
                  <a:pt x="1130850" y="3592"/>
                </a:lnTo>
                <a:lnTo>
                  <a:pt x="862847" y="11856"/>
                </a:lnTo>
                <a:lnTo>
                  <a:pt x="596789" y="25131"/>
                </a:lnTo>
                <a:lnTo>
                  <a:pt x="333647" y="43757"/>
                </a:lnTo>
                <a:lnTo>
                  <a:pt x="74392" y="68075"/>
                </a:lnTo>
                <a:lnTo>
                  <a:pt x="0" y="76950"/>
                </a:lnTo>
                <a:lnTo>
                  <a:pt x="0" y="706830"/>
                </a:lnTo>
                <a:lnTo>
                  <a:pt x="7559999" y="706830"/>
                </a:lnTo>
                <a:lnTo>
                  <a:pt x="7559999" y="456729"/>
                </a:lnTo>
                <a:lnTo>
                  <a:pt x="6459505" y="423683"/>
                </a:lnTo>
                <a:lnTo>
                  <a:pt x="6208777" y="411693"/>
                </a:lnTo>
                <a:lnTo>
                  <a:pt x="5967509" y="396235"/>
                </a:lnTo>
                <a:lnTo>
                  <a:pt x="5847209" y="386808"/>
                </a:lnTo>
                <a:lnTo>
                  <a:pt x="5725419" y="376037"/>
                </a:lnTo>
                <a:lnTo>
                  <a:pt x="5472228" y="349825"/>
                </a:lnTo>
                <a:lnTo>
                  <a:pt x="5197651" y="316326"/>
                </a:lnTo>
                <a:lnTo>
                  <a:pt x="4349519" y="197381"/>
                </a:lnTo>
                <a:lnTo>
                  <a:pt x="3929183" y="146125"/>
                </a:lnTo>
                <a:lnTo>
                  <a:pt x="3469967" y="98584"/>
                </a:lnTo>
                <a:lnTo>
                  <a:pt x="3228209" y="77057"/>
                </a:lnTo>
                <a:lnTo>
                  <a:pt x="2979647" y="57479"/>
                </a:lnTo>
                <a:lnTo>
                  <a:pt x="2725253" y="40191"/>
                </a:lnTo>
                <a:lnTo>
                  <a:pt x="2465999" y="25532"/>
                </a:lnTo>
                <a:lnTo>
                  <a:pt x="2202857" y="13844"/>
                </a:lnTo>
                <a:lnTo>
                  <a:pt x="1936799" y="5465"/>
                </a:lnTo>
                <a:lnTo>
                  <a:pt x="1668798" y="737"/>
                </a:lnTo>
                <a:lnTo>
                  <a:pt x="1399824" y="0"/>
                </a:lnTo>
              </a:path>
            </a:pathLst>
          </a:custGeom>
          <a:solidFill>
            <a:srgbClr val="3E4C5B"/>
          </a:solidFill>
        </p:spPr>
        <p:txBody>
          <a:bodyPr wrap="square" lIns="0" tIns="0" rIns="0" bIns="0" rtlCol="0">
            <a:noAutofit/>
          </a:bodyPr>
          <a:lstStyle/>
          <a:p>
            <a:endParaRPr/>
          </a:p>
        </p:txBody>
      </p:sp>
      <p:sp>
        <p:nvSpPr>
          <p:cNvPr id="5" name="object 5"/>
          <p:cNvSpPr txBox="1"/>
          <p:nvPr/>
        </p:nvSpPr>
        <p:spPr>
          <a:xfrm>
            <a:off x="707299" y="2298751"/>
            <a:ext cx="5288915" cy="486409"/>
          </a:xfrm>
          <a:prstGeom prst="rect">
            <a:avLst/>
          </a:prstGeom>
        </p:spPr>
        <p:txBody>
          <a:bodyPr vert="horz" wrap="square" lIns="0" tIns="0" rIns="0" bIns="0" rtlCol="0">
            <a:noAutofit/>
          </a:bodyPr>
          <a:lstStyle/>
          <a:p>
            <a:pPr marL="12700">
              <a:lnSpc>
                <a:spcPct val="100000"/>
              </a:lnSpc>
            </a:pPr>
            <a:r>
              <a:rPr lang="en-US" sz="3000" b="1">
                <a:solidFill>
                  <a:srgbClr val="E36031"/>
                </a:solidFill>
                <a:latin typeface="Arial"/>
                <a:cs typeface="Arial"/>
              </a:rPr>
              <a:t>2. ANTI-CORRUPTION</a:t>
            </a:r>
          </a:p>
        </p:txBody>
      </p:sp>
      <p:sp>
        <p:nvSpPr>
          <p:cNvPr id="6" name="object 6"/>
          <p:cNvSpPr txBox="1"/>
          <p:nvPr/>
        </p:nvSpPr>
        <p:spPr>
          <a:xfrm>
            <a:off x="707299" y="3045430"/>
            <a:ext cx="6062345" cy="4639945"/>
          </a:xfrm>
          <a:prstGeom prst="rect">
            <a:avLst/>
          </a:prstGeom>
        </p:spPr>
        <p:txBody>
          <a:bodyPr vert="horz" wrap="square" lIns="0" tIns="0" rIns="0" bIns="0" rtlCol="0">
            <a:noAutofit/>
          </a:bodyPr>
          <a:lstStyle/>
          <a:p>
            <a:pPr marL="12700" marR="12700">
              <a:lnSpc>
                <a:spcPct val="154800"/>
              </a:lnSpc>
            </a:pPr>
            <a:r>
              <a:rPr lang="en-US" sz="1400">
                <a:solidFill>
                  <a:srgbClr val="3D4B5B"/>
                </a:solidFill>
                <a:latin typeface="Arial"/>
                <a:cs typeface="Arial"/>
              </a:rPr>
              <a:t>PLENA ALIMENTOS, through its Full Integrity Program, presents to everyone its effective anti-corruption policy, condemning any and all actions or omissions that may influence the company's business with actions or omissions that induce corrupt practices, since its values of transparency, ethics and integrity are inviolable.</a:t>
            </a:r>
          </a:p>
          <a:p>
            <a:pPr>
              <a:lnSpc>
                <a:spcPts val="550"/>
              </a:lnSpc>
              <a:spcBef>
                <a:spcPts val="48"/>
              </a:spcBef>
            </a:pPr>
            <a:endParaRPr sz="550" dirty="0"/>
          </a:p>
          <a:p>
            <a:pPr>
              <a:lnSpc>
                <a:spcPts val="1000"/>
              </a:lnSpc>
            </a:pPr>
            <a:endParaRPr sz="1000" dirty="0"/>
          </a:p>
          <a:p>
            <a:pPr>
              <a:lnSpc>
                <a:spcPts val="1000"/>
              </a:lnSpc>
            </a:pPr>
            <a:endParaRPr sz="1000" dirty="0"/>
          </a:p>
          <a:p>
            <a:pPr marL="12700" marR="427355">
              <a:lnSpc>
                <a:spcPct val="154800"/>
              </a:lnSpc>
            </a:pPr>
            <a:r>
              <a:rPr lang="en-US" sz="1400">
                <a:solidFill>
                  <a:srgbClr val="3D4B5B"/>
                </a:solidFill>
                <a:latin typeface="Arial"/>
                <a:cs typeface="Arial"/>
              </a:rPr>
              <a:t>The behavior of all employees, regardless of rank, must respect the moral, ethical and legal standards set forth in this Code.</a:t>
            </a:r>
          </a:p>
          <a:p>
            <a:pPr>
              <a:lnSpc>
                <a:spcPts val="550"/>
              </a:lnSpc>
              <a:spcBef>
                <a:spcPts val="48"/>
              </a:spcBef>
            </a:pPr>
            <a:endParaRPr sz="550" dirty="0"/>
          </a:p>
          <a:p>
            <a:pPr>
              <a:lnSpc>
                <a:spcPts val="1000"/>
              </a:lnSpc>
            </a:pPr>
            <a:endParaRPr sz="1000" dirty="0"/>
          </a:p>
          <a:p>
            <a:pPr>
              <a:lnSpc>
                <a:spcPts val="1000"/>
              </a:lnSpc>
            </a:pPr>
            <a:endParaRPr sz="1000" dirty="0"/>
          </a:p>
          <a:p>
            <a:pPr marL="12700" marR="101600">
              <a:lnSpc>
                <a:spcPct val="154800"/>
              </a:lnSpc>
            </a:pPr>
            <a:r>
              <a:rPr lang="en-US" sz="1400">
                <a:solidFill>
                  <a:srgbClr val="3D4B5B"/>
                </a:solidFill>
                <a:latin typeface="Arial"/>
                <a:cs typeface="Arial"/>
              </a:rPr>
              <a:t>In this way, compliance with the rules and the adoption of anti-corruption behaviors are the beginning of a possible improvement and growth for the population and the country.</a:t>
            </a:r>
          </a:p>
        </p:txBody>
      </p:sp>
      <p:sp>
        <p:nvSpPr>
          <p:cNvPr id="7" name="object 7"/>
          <p:cNvSpPr txBox="1"/>
          <p:nvPr/>
        </p:nvSpPr>
        <p:spPr>
          <a:xfrm>
            <a:off x="8267355" y="3078537"/>
            <a:ext cx="6123305" cy="4639945"/>
          </a:xfrm>
          <a:prstGeom prst="rect">
            <a:avLst/>
          </a:prstGeom>
        </p:spPr>
        <p:txBody>
          <a:bodyPr vert="horz" wrap="square" lIns="0" tIns="0" rIns="0" bIns="0" rtlCol="0">
            <a:noAutofit/>
          </a:bodyPr>
          <a:lstStyle/>
          <a:p>
            <a:pPr marL="12700" marR="340360">
              <a:lnSpc>
                <a:spcPct val="154700"/>
              </a:lnSpc>
            </a:pPr>
            <a:r>
              <a:rPr lang="en-US" sz="1400">
                <a:solidFill>
                  <a:srgbClr val="3D4B5B"/>
                </a:solidFill>
                <a:latin typeface="Arial"/>
                <a:cs typeface="Arial"/>
              </a:rPr>
              <a:t>Therefore, in order to promote greater awareness and effective application of its Full Integrity Program, the company will undergo periodic training, audits and evaluations, and will also encourage the fight against policies that could put the integrity of its business at risk.</a:t>
            </a:r>
          </a:p>
          <a:p>
            <a:pPr>
              <a:lnSpc>
                <a:spcPts val="550"/>
              </a:lnSpc>
              <a:spcBef>
                <a:spcPts val="48"/>
              </a:spcBef>
            </a:pPr>
            <a:endParaRPr sz="550" dirty="0"/>
          </a:p>
          <a:p>
            <a:pPr>
              <a:lnSpc>
                <a:spcPts val="1000"/>
              </a:lnSpc>
            </a:pPr>
            <a:endParaRPr sz="1000" dirty="0"/>
          </a:p>
          <a:p>
            <a:pPr>
              <a:lnSpc>
                <a:spcPts val="1000"/>
              </a:lnSpc>
            </a:pPr>
            <a:endParaRPr sz="1000" dirty="0"/>
          </a:p>
          <a:p>
            <a:pPr marL="12700" marR="18415">
              <a:lnSpc>
                <a:spcPct val="154800"/>
              </a:lnSpc>
            </a:pPr>
            <a:r>
              <a:rPr lang="en-US" sz="1400">
                <a:solidFill>
                  <a:srgbClr val="3D4B5B"/>
                </a:solidFill>
                <a:latin typeface="Arial"/>
                <a:cs typeface="Arial"/>
              </a:rPr>
              <a:t>Our goal will be to inform and comply with all the anti-corruption legal precepts in the conduct of its activities.</a:t>
            </a:r>
          </a:p>
          <a:p>
            <a:pPr>
              <a:lnSpc>
                <a:spcPts val="600"/>
              </a:lnSpc>
              <a:spcBef>
                <a:spcPts val="0"/>
              </a:spcBef>
            </a:pPr>
            <a:endParaRPr sz="600" dirty="0"/>
          </a:p>
          <a:p>
            <a:pPr>
              <a:lnSpc>
                <a:spcPts val="1000"/>
              </a:lnSpc>
            </a:pPr>
            <a:endParaRPr sz="1000" dirty="0"/>
          </a:p>
          <a:p>
            <a:pPr>
              <a:lnSpc>
                <a:spcPts val="1000"/>
              </a:lnSpc>
            </a:pPr>
            <a:endParaRPr sz="1000" dirty="0"/>
          </a:p>
          <a:p>
            <a:pPr marL="12700" marR="12700">
              <a:lnSpc>
                <a:spcPct val="154700"/>
              </a:lnSpc>
            </a:pPr>
            <a:r>
              <a:rPr lang="en-US" sz="1400">
                <a:solidFill>
                  <a:srgbClr val="3D4B5B"/>
                </a:solidFill>
                <a:latin typeface="Arial"/>
                <a:cs typeface="Arial"/>
              </a:rPr>
              <a:t>Therefore, PLENA ALIMENTOS informs that it will not tolerate any kind of bribery or corruption in its business, and that its employees are forbidden from engaging in conduct that encourages corruption, under penalty of the applicable punishments.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5119985" cy="917955"/>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7559997" y="9427415"/>
            <a:ext cx="7559987" cy="1264587"/>
          </a:xfrm>
          <a:custGeom>
            <a:avLst/>
            <a:gdLst/>
            <a:ahLst/>
            <a:cxnLst/>
            <a:rect l="l" t="t" r="r" b="b"/>
            <a:pathLst>
              <a:path w="7559987" h="1264587">
                <a:moveTo>
                  <a:pt x="0" y="1014489"/>
                </a:moveTo>
                <a:lnTo>
                  <a:pt x="0" y="1264587"/>
                </a:lnTo>
                <a:lnTo>
                  <a:pt x="7559987" y="1264587"/>
                </a:lnTo>
                <a:lnTo>
                  <a:pt x="7559987" y="1017250"/>
                </a:lnTo>
                <a:lnTo>
                  <a:pt x="201239" y="1017250"/>
                </a:lnTo>
                <a:lnTo>
                  <a:pt x="0" y="1014489"/>
                </a:lnTo>
              </a:path>
              <a:path w="7559987" h="1264587">
                <a:moveTo>
                  <a:pt x="7559987" y="0"/>
                </a:moveTo>
                <a:lnTo>
                  <a:pt x="7022189" y="62531"/>
                </a:lnTo>
                <a:lnTo>
                  <a:pt x="6512774" y="127877"/>
                </a:lnTo>
                <a:lnTo>
                  <a:pt x="6292799" y="160734"/>
                </a:lnTo>
                <a:lnTo>
                  <a:pt x="6072824" y="197372"/>
                </a:lnTo>
                <a:lnTo>
                  <a:pt x="5835483" y="240532"/>
                </a:lnTo>
                <a:lnTo>
                  <a:pt x="4623837" y="480508"/>
                </a:lnTo>
                <a:lnTo>
                  <a:pt x="3911039" y="612117"/>
                </a:lnTo>
                <a:lnTo>
                  <a:pt x="3407040" y="696811"/>
                </a:lnTo>
                <a:lnTo>
                  <a:pt x="2890080" y="776346"/>
                </a:lnTo>
                <a:lnTo>
                  <a:pt x="2368800" y="848387"/>
                </a:lnTo>
                <a:lnTo>
                  <a:pt x="1851840" y="910600"/>
                </a:lnTo>
                <a:lnTo>
                  <a:pt x="1597680" y="937292"/>
                </a:lnTo>
                <a:lnTo>
                  <a:pt x="1347840" y="960651"/>
                </a:lnTo>
                <a:lnTo>
                  <a:pt x="1103399" y="980386"/>
                </a:lnTo>
                <a:lnTo>
                  <a:pt x="865439" y="996205"/>
                </a:lnTo>
                <a:lnTo>
                  <a:pt x="635039" y="1007817"/>
                </a:lnTo>
                <a:lnTo>
                  <a:pt x="413279" y="1014929"/>
                </a:lnTo>
                <a:lnTo>
                  <a:pt x="201239" y="1017250"/>
                </a:lnTo>
                <a:lnTo>
                  <a:pt x="7559987" y="1017250"/>
                </a:lnTo>
                <a:lnTo>
                  <a:pt x="7559987" y="0"/>
                </a:lnTo>
              </a:path>
            </a:pathLst>
          </a:custGeom>
          <a:solidFill>
            <a:srgbClr val="3E4C5B"/>
          </a:solidFill>
        </p:spPr>
        <p:txBody>
          <a:bodyPr wrap="square" lIns="0" tIns="0" rIns="0" bIns="0" rtlCol="0">
            <a:noAutofit/>
          </a:bodyPr>
          <a:lstStyle/>
          <a:p>
            <a:endParaRPr/>
          </a:p>
        </p:txBody>
      </p:sp>
      <p:sp>
        <p:nvSpPr>
          <p:cNvPr id="4" name="object 4"/>
          <p:cNvSpPr/>
          <p:nvPr/>
        </p:nvSpPr>
        <p:spPr>
          <a:xfrm>
            <a:off x="0" y="9985172"/>
            <a:ext cx="7559999" cy="706830"/>
          </a:xfrm>
          <a:custGeom>
            <a:avLst/>
            <a:gdLst/>
            <a:ahLst/>
            <a:cxnLst/>
            <a:rect l="l" t="t" r="r" b="b"/>
            <a:pathLst>
              <a:path w="7559999" h="706830">
                <a:moveTo>
                  <a:pt x="1399824" y="0"/>
                </a:moveTo>
                <a:lnTo>
                  <a:pt x="1130850" y="3592"/>
                </a:lnTo>
                <a:lnTo>
                  <a:pt x="862847" y="11856"/>
                </a:lnTo>
                <a:lnTo>
                  <a:pt x="596789" y="25131"/>
                </a:lnTo>
                <a:lnTo>
                  <a:pt x="333647" y="43757"/>
                </a:lnTo>
                <a:lnTo>
                  <a:pt x="74392" y="68075"/>
                </a:lnTo>
                <a:lnTo>
                  <a:pt x="0" y="76950"/>
                </a:lnTo>
                <a:lnTo>
                  <a:pt x="0" y="706830"/>
                </a:lnTo>
                <a:lnTo>
                  <a:pt x="7559999" y="706830"/>
                </a:lnTo>
                <a:lnTo>
                  <a:pt x="7559999" y="456729"/>
                </a:lnTo>
                <a:lnTo>
                  <a:pt x="6459505" y="423683"/>
                </a:lnTo>
                <a:lnTo>
                  <a:pt x="6208777" y="411693"/>
                </a:lnTo>
                <a:lnTo>
                  <a:pt x="5967509" y="396235"/>
                </a:lnTo>
                <a:lnTo>
                  <a:pt x="5847209" y="386808"/>
                </a:lnTo>
                <a:lnTo>
                  <a:pt x="5725419" y="376037"/>
                </a:lnTo>
                <a:lnTo>
                  <a:pt x="5472228" y="349825"/>
                </a:lnTo>
                <a:lnTo>
                  <a:pt x="5197651" y="316326"/>
                </a:lnTo>
                <a:lnTo>
                  <a:pt x="4349519" y="197381"/>
                </a:lnTo>
                <a:lnTo>
                  <a:pt x="3929183" y="146125"/>
                </a:lnTo>
                <a:lnTo>
                  <a:pt x="3469967" y="98584"/>
                </a:lnTo>
                <a:lnTo>
                  <a:pt x="3228209" y="77057"/>
                </a:lnTo>
                <a:lnTo>
                  <a:pt x="2979647" y="57479"/>
                </a:lnTo>
                <a:lnTo>
                  <a:pt x="2725253" y="40191"/>
                </a:lnTo>
                <a:lnTo>
                  <a:pt x="2465999" y="25532"/>
                </a:lnTo>
                <a:lnTo>
                  <a:pt x="2202857" y="13844"/>
                </a:lnTo>
                <a:lnTo>
                  <a:pt x="1936799" y="5465"/>
                </a:lnTo>
                <a:lnTo>
                  <a:pt x="1668798" y="737"/>
                </a:lnTo>
                <a:lnTo>
                  <a:pt x="1399824" y="0"/>
                </a:lnTo>
              </a:path>
            </a:pathLst>
          </a:custGeom>
          <a:solidFill>
            <a:srgbClr val="3E4C5B"/>
          </a:solid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314279" rIns="0" bIns="0" rtlCol="0">
            <a:noAutofit/>
          </a:bodyPr>
          <a:lstStyle/>
          <a:p>
            <a:pPr marL="12700">
              <a:lnSpc>
                <a:spcPct val="100000"/>
              </a:lnSpc>
            </a:pPr>
            <a:r>
              <a:rPr lang="en-US" sz="3000" b="1">
                <a:solidFill>
                  <a:srgbClr val="E36031"/>
                </a:solidFill>
                <a:latin typeface="Arial"/>
                <a:cs typeface="Arial"/>
              </a:rPr>
              <a:t>3. CONFLICT OF INTEREST</a:t>
            </a:r>
          </a:p>
        </p:txBody>
      </p:sp>
      <p:sp>
        <p:nvSpPr>
          <p:cNvPr id="6" name="object 6"/>
          <p:cNvSpPr txBox="1"/>
          <p:nvPr/>
        </p:nvSpPr>
        <p:spPr>
          <a:xfrm>
            <a:off x="707259" y="2438884"/>
            <a:ext cx="6145530" cy="5732145"/>
          </a:xfrm>
          <a:prstGeom prst="rect">
            <a:avLst/>
          </a:prstGeom>
        </p:spPr>
        <p:txBody>
          <a:bodyPr vert="horz" wrap="square" lIns="0" tIns="0" rIns="0" bIns="0" rtlCol="0">
            <a:noAutofit/>
          </a:bodyPr>
          <a:lstStyle/>
          <a:p>
            <a:pPr marL="12700" marR="12700">
              <a:lnSpc>
                <a:spcPct val="148800"/>
              </a:lnSpc>
            </a:pPr>
            <a:r>
              <a:rPr lang="en-US" sz="1400">
                <a:solidFill>
                  <a:srgbClr val="3D4B5B"/>
                </a:solidFill>
                <a:latin typeface="Arial"/>
                <a:cs typeface="Arial"/>
              </a:rPr>
              <a:t>PLENA ALIMENTOS repudiates and informs that it does not tolerate any conduct that could threaten its credibility or jeopardize its transparency, or even question the integrity of its business dealings.</a:t>
            </a:r>
          </a:p>
          <a:p>
            <a:pPr>
              <a:lnSpc>
                <a:spcPts val="1000"/>
              </a:lnSpc>
            </a:pPr>
            <a:endParaRPr sz="1000" dirty="0"/>
          </a:p>
          <a:p>
            <a:pPr>
              <a:lnSpc>
                <a:spcPts val="1000"/>
              </a:lnSpc>
            </a:pPr>
            <a:endParaRPr sz="1000" dirty="0"/>
          </a:p>
          <a:p>
            <a:pPr>
              <a:lnSpc>
                <a:spcPts val="1300"/>
              </a:lnSpc>
              <a:spcBef>
                <a:spcPts val="19"/>
              </a:spcBef>
            </a:pPr>
            <a:endParaRPr sz="1300" dirty="0"/>
          </a:p>
          <a:p>
            <a:pPr marL="12700">
              <a:lnSpc>
                <a:spcPct val="100000"/>
              </a:lnSpc>
            </a:pPr>
            <a:r>
              <a:rPr lang="en-US" sz="1400">
                <a:solidFill>
                  <a:srgbClr val="3D4B5B"/>
                </a:solidFill>
                <a:latin typeface="Arial"/>
                <a:cs typeface="Arial"/>
              </a:rPr>
              <a:t>Conflict of interest is understood as:</a:t>
            </a:r>
          </a:p>
          <a:p>
            <a:pPr marL="12700" marR="25400">
              <a:lnSpc>
                <a:spcPct val="148800"/>
              </a:lnSpc>
              <a:buClr>
                <a:srgbClr val="3D4B5B"/>
              </a:buClr>
              <a:buFont typeface="Arial"/>
              <a:buChar char="•"/>
              <a:tabLst>
                <a:tab pos="117475" algn="l"/>
              </a:tabLst>
            </a:pPr>
            <a:r>
              <a:rPr lang="en-US" sz="1400">
                <a:solidFill>
                  <a:srgbClr val="3D4B5B"/>
                </a:solidFill>
                <a:latin typeface="Arial"/>
                <a:cs typeface="Arial"/>
              </a:rPr>
              <a:t>Holding, indirectly through a spouse or relative, equity stakes and/or interests of any kind in companies, firms or organizations (suppliers or partners), management of its contract subordinate to an employee.</a:t>
            </a:r>
          </a:p>
          <a:p>
            <a:pPr marL="12700" marR="255270">
              <a:lnSpc>
                <a:spcPct val="148800"/>
              </a:lnSpc>
              <a:buClr>
                <a:srgbClr val="3D4B5B"/>
              </a:buClr>
              <a:buFont typeface="Arial"/>
              <a:buChar char="•"/>
              <a:tabLst>
                <a:tab pos="106680" algn="l"/>
              </a:tabLst>
            </a:pPr>
            <a:r>
              <a:rPr lang="en-US" sz="1400">
                <a:solidFill>
                  <a:srgbClr val="3D4B5B"/>
                </a:solidFill>
                <a:latin typeface="Arial"/>
                <a:cs typeface="Arial"/>
              </a:rPr>
              <a:t>Maintain any degree of direct or indirect subordination with their spouse or relative when carrying out the activities for which they are responsible as an employee, supplier or partner.</a:t>
            </a:r>
          </a:p>
          <a:p>
            <a:pPr>
              <a:lnSpc>
                <a:spcPts val="1000"/>
              </a:lnSpc>
            </a:pPr>
            <a:endParaRPr sz="1000" dirty="0"/>
          </a:p>
          <a:p>
            <a:pPr>
              <a:lnSpc>
                <a:spcPts val="1400"/>
              </a:lnSpc>
              <a:spcBef>
                <a:spcPts val="99"/>
              </a:spcBef>
            </a:pPr>
            <a:endParaRPr sz="1400" dirty="0"/>
          </a:p>
          <a:p>
            <a:pPr marL="12700" marR="144780">
              <a:lnSpc>
                <a:spcPct val="148800"/>
              </a:lnSpc>
            </a:pPr>
            <a:r>
              <a:rPr lang="en-US" sz="1400">
                <a:solidFill>
                  <a:srgbClr val="3D4B5B"/>
                </a:solidFill>
                <a:latin typeface="Arial"/>
                <a:cs typeface="Arial"/>
              </a:rPr>
              <a:t>When there is any situation of possible Conflict of Interest, the employee must contact the Legal and Compliance Department for evaluation with the Ethics Board to resolve the imbroglio without favoring third parties.</a:t>
            </a:r>
          </a:p>
          <a:p>
            <a:pPr marL="12700" marR="144780" indent="0">
              <a:lnSpc>
                <a:spcPct val="148800"/>
              </a:lnSpc>
            </a:pPr>
            <a:r>
              <a:rPr lang="en-US" sz="1400">
                <a:solidFill>
                  <a:srgbClr val="3D4B5B"/>
                </a:solidFill>
                <a:latin typeface="Arial"/>
                <a:cs typeface="Arial"/>
              </a:rPr>
              <a:t> </a:t>
            </a:r>
          </a:p>
        </p:txBody>
      </p:sp>
      <p:sp>
        <p:nvSpPr>
          <p:cNvPr id="7" name="object 7"/>
          <p:cNvSpPr txBox="1"/>
          <p:nvPr/>
        </p:nvSpPr>
        <p:spPr>
          <a:xfrm>
            <a:off x="8267300" y="1750473"/>
            <a:ext cx="6130290" cy="859790"/>
          </a:xfrm>
          <a:prstGeom prst="rect">
            <a:avLst/>
          </a:prstGeom>
        </p:spPr>
        <p:txBody>
          <a:bodyPr vert="horz" wrap="square" lIns="0" tIns="0" rIns="0" bIns="0" rtlCol="0">
            <a:noAutofit/>
          </a:bodyPr>
          <a:lstStyle/>
          <a:p>
            <a:pPr marL="12700" marR="12700">
              <a:lnSpc>
                <a:spcPts val="3300"/>
              </a:lnSpc>
            </a:pPr>
            <a:r>
              <a:rPr lang="en-US" sz="3000" b="1">
                <a:solidFill>
                  <a:srgbClr val="E36031"/>
                </a:solidFill>
                <a:latin typeface="Arial"/>
                <a:cs typeface="Arial"/>
              </a:rPr>
              <a:t>4. "SUSPICIOUS" ACTS - GIFTS AND PRESENTS</a:t>
            </a:r>
          </a:p>
        </p:txBody>
      </p:sp>
      <p:sp>
        <p:nvSpPr>
          <p:cNvPr id="8" name="object 8"/>
          <p:cNvSpPr txBox="1"/>
          <p:nvPr/>
        </p:nvSpPr>
        <p:spPr>
          <a:xfrm>
            <a:off x="8267300" y="2857984"/>
            <a:ext cx="6005195" cy="3510279"/>
          </a:xfrm>
          <a:prstGeom prst="rect">
            <a:avLst/>
          </a:prstGeom>
        </p:spPr>
        <p:txBody>
          <a:bodyPr vert="horz" wrap="square" lIns="0" tIns="0" rIns="0" bIns="0" rtlCol="0">
            <a:noAutofit/>
          </a:bodyPr>
          <a:lstStyle/>
          <a:p>
            <a:pPr marL="12700" marR="12700">
              <a:lnSpc>
                <a:spcPct val="148800"/>
              </a:lnSpc>
            </a:pPr>
            <a:r>
              <a:rPr lang="en-US" sz="1400">
                <a:solidFill>
                  <a:srgbClr val="3D4B5B"/>
                </a:solidFill>
                <a:latin typeface="Arial"/>
                <a:cs typeface="Arial"/>
              </a:rPr>
              <a:t>Daily acts and negotiations with third parties (suppliers, service providers, business consultants, etc.) may under no circumstances be influenced by the receipt of privileges, benefits, advantages or promises of any kind, however apparent or speculative.</a:t>
            </a:r>
          </a:p>
          <a:p>
            <a:pPr>
              <a:lnSpc>
                <a:spcPts val="1000"/>
              </a:lnSpc>
            </a:pPr>
            <a:endParaRPr sz="1000" dirty="0"/>
          </a:p>
          <a:p>
            <a:pPr>
              <a:lnSpc>
                <a:spcPts val="1400"/>
              </a:lnSpc>
              <a:spcBef>
                <a:spcPts val="99"/>
              </a:spcBef>
            </a:pPr>
            <a:endParaRPr sz="1400" dirty="0"/>
          </a:p>
          <a:p>
            <a:pPr marL="12700" marR="454025">
              <a:lnSpc>
                <a:spcPct val="148800"/>
              </a:lnSpc>
            </a:pPr>
            <a:r>
              <a:rPr lang="en-US" sz="1400">
                <a:solidFill>
                  <a:srgbClr val="3D4B5B"/>
                </a:solidFill>
                <a:latin typeface="Arial"/>
                <a:cs typeface="Arial"/>
              </a:rPr>
              <a:t>In the same vein, attempts to influence customers and/or potential customers by any employee and/or third party acting on behalf of the company in both the private and public spheres to close deals is also forbidden.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D4B5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TotalTime>
  <Words>5846</Words>
  <Application>Microsoft Office PowerPoint</Application>
  <PresentationFormat>Custom</PresentationFormat>
  <Paragraphs>476</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1. ETHICAL GUIDELINES</vt:lpstr>
      <vt:lpstr>PowerPoint Presentation</vt:lpstr>
      <vt:lpstr>PowerPoint Presentation</vt:lpstr>
      <vt:lpstr>3. CONFLICT OF INTEREST</vt:lpstr>
      <vt:lpstr>PowerPoint Presentation</vt:lpstr>
      <vt:lpstr>PowerPoint Presentation</vt:lpstr>
      <vt:lpstr>PowerPoint Presentation</vt:lpstr>
      <vt:lpstr>6. EXTRA-INSTITUTIONAL RELATIONS</vt:lpstr>
      <vt:lpstr>PowerPoint Presentation</vt:lpstr>
      <vt:lpstr>PowerPoint Presentation</vt:lpstr>
      <vt:lpstr>8. FULL INTEGRITY PROGRAM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CÓDIGO DE CONDUTA_V4</dc:title>
  <cp:lastModifiedBy>HP 420</cp:lastModifiedBy>
  <cp:revision>5</cp:revision>
  <dcterms:created xsi:type="dcterms:W3CDTF">2023-09-12T14:09:53Z</dcterms:created>
  <dcterms:modified xsi:type="dcterms:W3CDTF">2023-09-19T17:55:26Z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2023-03-28T00:00:00Z</vt:filetime>
  </property>
  <property fmtid="{D5CDD505-2E9C-101B-9397-08002B2CF9AE}" pid="3" name="LastSaved">
    <vt:filetime>2023-09-12T00:00:00Z</vt:filetime>
  </property>
</Properties>
</file>